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1" r:id="rId6"/>
    <p:sldId id="274" r:id="rId7"/>
    <p:sldId id="262" r:id="rId8"/>
    <p:sldId id="273" r:id="rId9"/>
    <p:sldId id="267" r:id="rId10"/>
    <p:sldId id="275" r:id="rId11"/>
    <p:sldId id="268" r:id="rId12"/>
    <p:sldId id="276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0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75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7070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248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104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46578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4562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506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72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93135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347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7996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E38B0-DCC2-4AD3-BB6E-2F0BACE3B129}" type="datetimeFigureOut">
              <a:rPr lang="en-IN" smtClean="0"/>
              <a:t>25-08-2022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53B2B-937F-4865-BBD1-E45A2F93C5C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2171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n-US" sz="7200" b="1" i="1" dirty="0"/>
              <a:t>Chest Symmetry &amp; Chest Expansion</a:t>
            </a:r>
            <a:endParaRPr lang="en-IN" sz="7200" b="1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IN" dirty="0"/>
              <a:t>                             </a:t>
            </a:r>
          </a:p>
          <a:p>
            <a:endParaRPr lang="en-IN" dirty="0"/>
          </a:p>
          <a:p>
            <a:r>
              <a:rPr lang="en-IN" dirty="0"/>
              <a:t>                                                                      By: </a:t>
            </a:r>
            <a:r>
              <a:rPr lang="en-IN" dirty="0" err="1" smtClean="0"/>
              <a:t>Vaibhavi</a:t>
            </a:r>
            <a:r>
              <a:rPr lang="en-IN" dirty="0" smtClean="0"/>
              <a:t>  </a:t>
            </a:r>
            <a:r>
              <a:rPr lang="en-IN" dirty="0" err="1" smtClean="0"/>
              <a:t>Wategaonkar</a:t>
            </a:r>
            <a:r>
              <a:rPr lang="en-IN" dirty="0" smtClean="0"/>
              <a:t> </a:t>
            </a:r>
            <a:endParaRPr lang="en-IN" dirty="0"/>
          </a:p>
          <a:p>
            <a:r>
              <a:rPr lang="en-IN" dirty="0"/>
              <a:t>                                                                       Final </a:t>
            </a:r>
            <a:r>
              <a:rPr lang="en-IN" dirty="0" smtClean="0"/>
              <a:t>Year.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240648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8798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dirty="0"/>
              <a:t>What is Normal Chest Symmetry ?</a:t>
            </a:r>
            <a:endParaRPr lang="en-IN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327" y="1316184"/>
            <a:ext cx="6308437" cy="3583275"/>
          </a:xfrm>
        </p:spPr>
        <p:txBody>
          <a:bodyPr>
            <a:noAutofit/>
          </a:bodyPr>
          <a:lstStyle/>
          <a:p>
            <a:r>
              <a:rPr lang="en-US" sz="3200" dirty="0"/>
              <a:t>Normal chest symmetry- Bilaterally symmetrical, elliptical in cross section, transverse diameter is greater than </a:t>
            </a:r>
            <a:r>
              <a:rPr lang="en-US" sz="3200" dirty="0" err="1"/>
              <a:t>antero</a:t>
            </a:r>
            <a:r>
              <a:rPr lang="en-US" sz="3200" dirty="0"/>
              <a:t>-posterior diameter. The normal </a:t>
            </a:r>
            <a:r>
              <a:rPr lang="en-US" sz="3200" dirty="0">
                <a:solidFill>
                  <a:srgbClr val="002060"/>
                </a:solidFill>
              </a:rPr>
              <a:t>subcostal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002060"/>
                </a:solidFill>
              </a:rPr>
              <a:t>angle</a:t>
            </a:r>
            <a:r>
              <a:rPr lang="en-US" sz="3200" dirty="0"/>
              <a:t> is about 70</a:t>
            </a:r>
            <a:r>
              <a:rPr lang="en-US" sz="3200" baseline="30000" dirty="0"/>
              <a:t>0</a:t>
            </a:r>
            <a:r>
              <a:rPr lang="en-US" sz="3200" dirty="0"/>
              <a:t> – the angle being more acute in males than in females.</a:t>
            </a:r>
            <a:endParaRPr lang="en-IN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841" y="1507984"/>
            <a:ext cx="4440959" cy="34284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flipH="1">
            <a:off x="286327" y="4899459"/>
            <a:ext cx="58563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The normal </a:t>
            </a:r>
            <a:r>
              <a:rPr lang="en-US" sz="3200" dirty="0" err="1"/>
              <a:t>antero</a:t>
            </a:r>
            <a:r>
              <a:rPr lang="en-US" sz="3200" dirty="0"/>
              <a:t>-posterior to transverse diameter ratio is </a:t>
            </a:r>
            <a:r>
              <a:rPr lang="en-US" sz="3200" dirty="0">
                <a:solidFill>
                  <a:srgbClr val="0070C0"/>
                </a:solidFill>
              </a:rPr>
              <a:t>5:7</a:t>
            </a:r>
            <a:r>
              <a:rPr lang="en-US" sz="3200" dirty="0"/>
              <a:t> </a:t>
            </a:r>
            <a:r>
              <a:rPr lang="en-US" sz="2400" dirty="0"/>
              <a:t>(</a:t>
            </a:r>
            <a:r>
              <a:rPr lang="en-US" sz="2400" dirty="0">
                <a:solidFill>
                  <a:srgbClr val="0070C0"/>
                </a:solidFill>
              </a:rPr>
              <a:t>HUTCHINSON’S INDEX</a:t>
            </a:r>
            <a:r>
              <a:rPr lang="en-US" sz="2400" dirty="0"/>
              <a:t>).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318998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2334" y="997526"/>
            <a:ext cx="9292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What is Abnormal chest symmetry</a:t>
            </a:r>
            <a:r>
              <a:rPr lang="en-US" sz="3600" b="1" dirty="0"/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 flipH="1">
            <a:off x="812334" y="1985819"/>
            <a:ext cx="105391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The Condition where size and shape of the chest gets altered in different diseased condition is known as abnormal chest symmetry. </a:t>
            </a:r>
          </a:p>
          <a:p>
            <a:r>
              <a:rPr lang="en-US" sz="3600" dirty="0" err="1"/>
              <a:t>Eg</a:t>
            </a:r>
            <a:r>
              <a:rPr lang="en-US" sz="3600" dirty="0"/>
              <a:t> . (1)Pigeon chest in rickets </a:t>
            </a:r>
            <a:r>
              <a:rPr lang="en-IN" sz="3600" dirty="0"/>
              <a:t>, </a:t>
            </a:r>
          </a:p>
          <a:p>
            <a:r>
              <a:rPr lang="en-IN" sz="3600" dirty="0"/>
              <a:t>       (2)Barrel chest in COPD (Emphysema)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4344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" y="116541"/>
            <a:ext cx="705522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2800" b="1" i="1" u="sng" dirty="0"/>
              <a:t>EXAMINATION.                                                                  </a:t>
            </a:r>
            <a:endParaRPr lang="en-IN" sz="2800" b="1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IN" sz="3200" b="1" i="1" u="sng" dirty="0">
                <a:solidFill>
                  <a:srgbClr val="00B0F0"/>
                </a:solidFill>
              </a:rPr>
              <a:t>ON INSPECTION</a:t>
            </a:r>
            <a:r>
              <a:rPr lang="en-IN" sz="3200" b="1" i="1" dirty="0">
                <a:solidFill>
                  <a:srgbClr val="00B0F0"/>
                </a:solidFill>
              </a:rPr>
              <a:t>:</a:t>
            </a:r>
          </a:p>
          <a:p>
            <a:endParaRPr lang="en-IN" sz="3200" b="1" i="1" dirty="0">
              <a:solidFill>
                <a:srgbClr val="00B0F0"/>
              </a:solidFill>
            </a:endParaRPr>
          </a:p>
          <a:p>
            <a:r>
              <a:rPr lang="en-IN" sz="2800" b="1" dirty="0"/>
              <a:t>1)SIZE AND SHAPE – </a:t>
            </a:r>
          </a:p>
          <a:p>
            <a:r>
              <a:rPr lang="en-IN" sz="2800" dirty="0"/>
              <a:t>CAN BE SYMMETRICAL OR ASYMMETRICAL.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800" dirty="0"/>
              <a:t>Anterior , posterior , lateral view  </a:t>
            </a:r>
          </a:p>
          <a:p>
            <a:r>
              <a:rPr lang="en-IN" sz="2800" b="1" dirty="0"/>
              <a:t>2)EXPANSION OF CHEST –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800" dirty="0"/>
              <a:t>Ask the subject to take deep inspiration and deep expiration.</a:t>
            </a:r>
          </a:p>
          <a:p>
            <a:r>
              <a:rPr lang="en-IN" sz="2800" b="1" dirty="0"/>
              <a:t>3)ACCESSORY MUSCLES OF RESPIRATION –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800" dirty="0"/>
              <a:t>Working / not working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CC135C3-8F5B-24C1-C33E-C709DFBB48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998" y="578225"/>
            <a:ext cx="4607313" cy="285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5934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2600" y="319424"/>
            <a:ext cx="9203267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IN" sz="3600" b="1" i="1" u="sng" dirty="0">
                <a:solidFill>
                  <a:srgbClr val="00B0F0"/>
                </a:solidFill>
              </a:rPr>
              <a:t>On Palpation.</a:t>
            </a:r>
          </a:p>
          <a:p>
            <a:endParaRPr lang="en-IN" sz="2800" b="1" i="1" u="sng" dirty="0">
              <a:solidFill>
                <a:srgbClr val="00B0F0"/>
              </a:solidFill>
            </a:endParaRPr>
          </a:p>
          <a:p>
            <a:r>
              <a:rPr lang="en-IN" sz="3200" b="1" dirty="0"/>
              <a:t>1. Size and shape</a:t>
            </a:r>
            <a:r>
              <a:rPr lang="en-IN" sz="3200" dirty="0"/>
              <a:t> – symmetrical or asymmetrical.</a:t>
            </a:r>
          </a:p>
          <a:p>
            <a:r>
              <a:rPr lang="en-IN" sz="3200" b="1" dirty="0"/>
              <a:t> Anterior-posterior diameter</a:t>
            </a:r>
            <a:r>
              <a:rPr lang="en-IN" sz="3200" dirty="0"/>
              <a:t>- Measure by using two cardboards.</a:t>
            </a:r>
          </a:p>
          <a:p>
            <a:r>
              <a:rPr lang="en-IN" sz="3200" dirty="0"/>
              <a:t> </a:t>
            </a:r>
            <a:r>
              <a:rPr lang="en-IN" sz="3200" b="1" dirty="0"/>
              <a:t>Transverse diameter- </a:t>
            </a:r>
            <a:r>
              <a:rPr lang="en-IN" sz="3200" dirty="0"/>
              <a:t>Measure at level of nipple where we get maximum expansion by using two cardboards.</a:t>
            </a:r>
          </a:p>
          <a:p>
            <a:r>
              <a:rPr lang="en-IN" sz="3200" b="1" dirty="0"/>
              <a:t>Circumference –</a:t>
            </a:r>
            <a:r>
              <a:rPr lang="en-IN" sz="3200" dirty="0"/>
              <a:t> By using measuring tape.</a:t>
            </a:r>
            <a:r>
              <a:rPr lang="en-IN" sz="3200" b="1" dirty="0"/>
              <a:t> </a:t>
            </a:r>
          </a:p>
          <a:p>
            <a:r>
              <a:rPr lang="en-IN" sz="3200" dirty="0"/>
              <a:t>a). At the end of deep inspiration. </a:t>
            </a:r>
          </a:p>
          <a:p>
            <a:r>
              <a:rPr lang="en-IN" sz="3200" dirty="0"/>
              <a:t>b). At the end of deep expiration.</a:t>
            </a:r>
          </a:p>
          <a:p>
            <a:endParaRPr lang="en-IN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N" sz="2400" dirty="0"/>
          </a:p>
          <a:p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38328833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0903" y="351073"/>
            <a:ext cx="854747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200" b="1" i="1" u="sng" dirty="0"/>
              <a:t>2. Expansion of chest : </a:t>
            </a:r>
          </a:p>
          <a:p>
            <a:r>
              <a:rPr lang="en-IN" sz="2800" dirty="0"/>
              <a:t>Equal/unequal on both sides</a:t>
            </a:r>
          </a:p>
          <a:p>
            <a:r>
              <a:rPr lang="en-IN" dirty="0"/>
              <a:t>                                     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5C0C766-9349-1D05-94E7-7BFB08CE8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19001" y="-82958"/>
            <a:ext cx="5180150" cy="863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0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9425" y="156004"/>
            <a:ext cx="691264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IN" sz="3200" b="1" i="1" u="sng" dirty="0">
                <a:solidFill>
                  <a:schemeClr val="accent5">
                    <a:lumMod val="75000"/>
                  </a:schemeClr>
                </a:solidFill>
              </a:rPr>
              <a:t>Deformities Of Chest.</a:t>
            </a:r>
          </a:p>
          <a:p>
            <a:pPr marL="514350" indent="-514350">
              <a:buAutoNum type="arabicPeriod"/>
            </a:pPr>
            <a:r>
              <a:rPr lang="en-IN" sz="3200" b="1" i="1" u="sng" dirty="0"/>
              <a:t>PIGEON CHEST OR PECTUS CARINATUM</a:t>
            </a:r>
            <a:r>
              <a:rPr lang="en-IN" sz="3200" b="1" i="1" dirty="0"/>
              <a:t>.</a:t>
            </a:r>
          </a:p>
          <a:p>
            <a:endParaRPr lang="en-IN" sz="3200" b="1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800" b="1" i="1" dirty="0"/>
              <a:t> There is depression on either side of the sternum often associated with bead like enlargement at the Costochondral junction and transverse groove passing outwards from the Xiphisternum to the mid-Axillary line 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800" b="1" i="1" dirty="0"/>
              <a:t>Sometimes the sternum in unduly prominent and the cross section is triangular.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4" t="-1032" r="48774" b="1032"/>
          <a:stretch/>
        </p:blipFill>
        <p:spPr>
          <a:xfrm>
            <a:off x="7232072" y="430262"/>
            <a:ext cx="4202546" cy="447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27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6E565CE-D1F4-FF5B-A52A-8E42570F6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727" y="1865836"/>
            <a:ext cx="4741286" cy="31972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2A82C8B-9AFE-310F-B6A8-E523DB990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42" y="1865837"/>
            <a:ext cx="4617105" cy="319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39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0291" y="175491"/>
            <a:ext cx="799869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600" b="1" i="1" dirty="0"/>
              <a:t>2</a:t>
            </a:r>
            <a:r>
              <a:rPr lang="en-IN" sz="3600" b="1" i="1" u="sng" dirty="0"/>
              <a:t>. FUNNEL CHEST OR PECTUS EXCAVATUM</a:t>
            </a:r>
            <a:r>
              <a:rPr lang="en-IN" sz="3600" b="1" i="1" dirty="0"/>
              <a:t>.</a:t>
            </a:r>
          </a:p>
          <a:p>
            <a:pPr algn="ctr"/>
            <a:endParaRPr lang="en-IN" sz="3600" b="1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There is a depression in the lower part of the sternum which may be congenital, following rickets in childhood or an occupational deformity in cobblers.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Due to sternal depression, the normal cardiac shadow may appear enlarged on X-ray chest</a:t>
            </a:r>
            <a:r>
              <a:rPr lang="en-IN" sz="3200" b="1" i="1" dirty="0" smtClean="0"/>
              <a:t>.</a:t>
            </a:r>
            <a:endParaRPr lang="en-IN" sz="3200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83" t="50844" r="-52383" b="-1800"/>
          <a:stretch/>
        </p:blipFill>
        <p:spPr>
          <a:xfrm>
            <a:off x="8768240" y="544946"/>
            <a:ext cx="6455780" cy="378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9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7" t="49067" r="51417" b="-49067"/>
          <a:stretch/>
        </p:blipFill>
        <p:spPr>
          <a:xfrm>
            <a:off x="600364" y="655755"/>
            <a:ext cx="3658369" cy="100207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26C9F12-CF4A-2706-D597-F3A273AE0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77891" y="601471"/>
            <a:ext cx="3756457" cy="565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85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526007" y="637309"/>
            <a:ext cx="1041292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i="1" dirty="0"/>
              <a:t>3</a:t>
            </a:r>
            <a:r>
              <a:rPr lang="en-IN" sz="3600" b="1" i="1" u="sng" dirty="0"/>
              <a:t>. BARREL - SHAPED CHEST.</a:t>
            </a:r>
          </a:p>
          <a:p>
            <a:endParaRPr lang="en-IN" sz="3600" b="1" i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The </a:t>
            </a:r>
            <a:r>
              <a:rPr lang="en-IN" sz="3200" b="1" i="1" dirty="0" err="1"/>
              <a:t>antero</a:t>
            </a:r>
            <a:r>
              <a:rPr lang="en-IN" sz="3200" b="1" i="1" dirty="0"/>
              <a:t>-posterior diameter is increased ,the sub-costal </a:t>
            </a:r>
          </a:p>
          <a:p>
            <a:r>
              <a:rPr lang="en-IN" sz="3200" b="1" i="1" dirty="0"/>
              <a:t>angle is wide, the angle of Louis unduly prominent, the sternum is more arched, the spine is concave forward and ribs are less oblique.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This is seen in emphysema , old age and infancy.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The normal ratio between AP diameter to transverse is 5:7 . In barrel chest it is 1:1 or more.  </a:t>
            </a:r>
          </a:p>
        </p:txBody>
      </p:sp>
    </p:spTree>
    <p:extLst>
      <p:ext uri="{BB962C8B-B14F-4D97-AF65-F5344CB8AC3E}">
        <p14:creationId xmlns:p14="http://schemas.microsoft.com/office/powerpoint/2010/main" val="2420329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31" y="1016770"/>
            <a:ext cx="5023692" cy="54432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B98B7F3-43AE-9F67-7129-6A57079A2D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136805" y="833716"/>
            <a:ext cx="3322768" cy="553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7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504229" y="524334"/>
            <a:ext cx="596394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i="1" dirty="0"/>
              <a:t>4. </a:t>
            </a:r>
            <a:r>
              <a:rPr lang="en-IN" sz="3600" b="1" i="1" u="sng" dirty="0"/>
              <a:t>SPINAL DEFORMITIES.</a:t>
            </a:r>
          </a:p>
          <a:p>
            <a:endParaRPr lang="en-IN" sz="2800" b="1" i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600" b="1" i="1" dirty="0"/>
              <a:t>Kyphosis or scoliosis due to any cause may lead to asymmetry and may decrease the size of the thoracic cage and restrict the lung movements and volume.</a:t>
            </a:r>
          </a:p>
          <a:p>
            <a:endParaRPr lang="en-IN" sz="3600" b="1" i="1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B1F4620-3A1D-53F1-1BF0-5A72E1A30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434964" y="995362"/>
            <a:ext cx="2933700" cy="486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483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137" y="721895"/>
            <a:ext cx="67761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i="1" u="sng" dirty="0"/>
              <a:t>5. BULGING.</a:t>
            </a:r>
          </a:p>
          <a:p>
            <a:endParaRPr lang="en-IN" sz="2800" b="1" i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One side may bulge in pleural effusion , pneumothorax, </a:t>
            </a:r>
            <a:r>
              <a:rPr lang="en-IN" sz="3200" b="1" i="1" dirty="0" err="1"/>
              <a:t>tumors</a:t>
            </a:r>
            <a:r>
              <a:rPr lang="en-IN" sz="3200" b="1" i="1" dirty="0"/>
              <a:t> , empyema, </a:t>
            </a:r>
            <a:r>
              <a:rPr lang="en-IN" sz="3200" b="1" i="1" dirty="0" smtClean="0"/>
              <a:t>cardiomegaly </a:t>
            </a:r>
            <a:r>
              <a:rPr lang="en-IN" sz="3200" b="1" i="1" dirty="0"/>
              <a:t>or scoliosis.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Localised bulging is seen in aortic aneurysm, pericardial effusion , liver </a:t>
            </a:r>
            <a:r>
              <a:rPr lang="en-IN" sz="3200" b="1" i="1" dirty="0" err="1"/>
              <a:t>abcess</a:t>
            </a:r>
            <a:r>
              <a:rPr lang="en-IN" sz="3200" b="1" i="1" dirty="0"/>
              <a:t> , chest wall </a:t>
            </a:r>
            <a:r>
              <a:rPr lang="en-IN" sz="3200" b="1" i="1" dirty="0" err="1"/>
              <a:t>tumor’s</a:t>
            </a:r>
            <a:r>
              <a:rPr lang="en-IN" sz="3200" b="1" i="1" dirty="0"/>
              <a:t> etc. </a:t>
            </a:r>
          </a:p>
        </p:txBody>
      </p:sp>
    </p:spTree>
    <p:extLst>
      <p:ext uri="{BB962C8B-B14F-4D97-AF65-F5344CB8AC3E}">
        <p14:creationId xmlns:p14="http://schemas.microsoft.com/office/powerpoint/2010/main" val="49011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700235" y="673766"/>
            <a:ext cx="667423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i="1" u="sng" dirty="0"/>
              <a:t>6.FLAT CHEST ( </a:t>
            </a:r>
            <a:r>
              <a:rPr lang="en-IN" sz="3600" b="1" i="1" u="sng" dirty="0" err="1"/>
              <a:t>Phthinoid</a:t>
            </a:r>
            <a:r>
              <a:rPr lang="en-IN" sz="3600" b="1" i="1" u="sng" dirty="0"/>
              <a:t> Chest).</a:t>
            </a:r>
          </a:p>
          <a:p>
            <a:r>
              <a:rPr lang="en-IN" sz="2800" b="1" i="1" u="sng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The </a:t>
            </a:r>
            <a:r>
              <a:rPr lang="en-IN" sz="3200" b="1" i="1" dirty="0" err="1"/>
              <a:t>antero</a:t>
            </a:r>
            <a:r>
              <a:rPr lang="en-IN" sz="3200" b="1" i="1" dirty="0"/>
              <a:t>-posterior diameter is reduced in chronic nasal obstruction due to adenoid lymphoid hypertrophy, bilateral TB or childhood rickets.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In advanced TB, the scapula is winged and is called as </a:t>
            </a:r>
            <a:r>
              <a:rPr lang="en-IN" sz="3200" b="1" i="1" dirty="0">
                <a:solidFill>
                  <a:srgbClr val="FF0000"/>
                </a:solidFill>
              </a:rPr>
              <a:t>Alar chest.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N" sz="3200" b="1" i="1" dirty="0"/>
              <a:t>AP : Transverse diameter ratio is 1:2 or less.</a:t>
            </a:r>
          </a:p>
        </p:txBody>
      </p:sp>
      <p:pic>
        <p:nvPicPr>
          <p:cNvPr id="1026" name="Picture 2" descr="Kittens... in Corsets!?: Flat-Chested Kitten Syndrome">
            <a:extLst>
              <a:ext uri="{FF2B5EF4-FFF2-40B4-BE49-F238E27FC236}">
                <a16:creationId xmlns="" xmlns:a16="http://schemas.microsoft.com/office/drawing/2014/main" id="{0996616F-992E-C381-68D4-496042934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706" y="1843226"/>
            <a:ext cx="4320162" cy="317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84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2665" y="2319027"/>
            <a:ext cx="91536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8000" dirty="0"/>
              <a:t>Thank you!!</a:t>
            </a:r>
          </a:p>
        </p:txBody>
      </p:sp>
    </p:spTree>
    <p:extLst>
      <p:ext uri="{BB962C8B-B14F-4D97-AF65-F5344CB8AC3E}">
        <p14:creationId xmlns:p14="http://schemas.microsoft.com/office/powerpoint/2010/main" val="346443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549</Words>
  <Application>Microsoft Office PowerPoint</Application>
  <PresentationFormat>Widescreen</PresentationFormat>
  <Paragraphs>62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Office Theme</vt:lpstr>
      <vt:lpstr>Chest Symmetry &amp; Chest Expansion</vt:lpstr>
      <vt:lpstr>What is Normal Chest Symmetry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Chest Symmetry &amp; Chest Expansion</dc:title>
  <dc:creator>Microsoft account</dc:creator>
  <cp:lastModifiedBy>Microsoft account</cp:lastModifiedBy>
  <cp:revision>45</cp:revision>
  <dcterms:created xsi:type="dcterms:W3CDTF">2022-08-16T13:32:03Z</dcterms:created>
  <dcterms:modified xsi:type="dcterms:W3CDTF">2022-08-25T07:10:28Z</dcterms:modified>
</cp:coreProperties>
</file>