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89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5" r:id="rId14"/>
    <p:sldId id="267" r:id="rId15"/>
    <p:sldId id="268" r:id="rId16"/>
    <p:sldId id="273" r:id="rId17"/>
    <p:sldId id="269" r:id="rId18"/>
    <p:sldId id="270" r:id="rId19"/>
    <p:sldId id="272" r:id="rId20"/>
    <p:sldId id="271" r:id="rId21"/>
    <p:sldId id="274" r:id="rId22"/>
    <p:sldId id="288" r:id="rId23"/>
    <p:sldId id="275" r:id="rId24"/>
    <p:sldId id="276" r:id="rId25"/>
    <p:sldId id="277" r:id="rId26"/>
    <p:sldId id="278" r:id="rId27"/>
    <p:sldId id="279" r:id="rId28"/>
    <p:sldId id="280" r:id="rId29"/>
    <p:sldId id="287" r:id="rId30"/>
    <p:sldId id="282" r:id="rId31"/>
    <p:sldId id="283" r:id="rId32"/>
    <p:sldId id="284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ULTRASOUND</a:t>
            </a:r>
          </a:p>
          <a:p>
            <a:pPr algn="ctr">
              <a:buNone/>
            </a:pPr>
            <a:r>
              <a:rPr lang="en-US" sz="6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THERAPY</a:t>
            </a:r>
          </a:p>
          <a:p>
            <a:pPr algn="r"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Dr.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Pragati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Patil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MPTh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(Neuroscience)</a:t>
            </a:r>
          </a:p>
          <a:p>
            <a:pPr algn="r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Assistant Professor</a:t>
            </a:r>
          </a:p>
          <a:p>
            <a:pPr algn="r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KCPT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Objectives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Introduction</a:t>
            </a:r>
          </a:p>
          <a:p>
            <a:r>
              <a:rPr lang="en-IN" dirty="0" err="1" smtClean="0"/>
              <a:t>parameteres</a:t>
            </a:r>
            <a:endParaRPr lang="en-IN" dirty="0"/>
          </a:p>
          <a:p>
            <a:r>
              <a:rPr lang="en-IN" dirty="0" smtClean="0"/>
              <a:t>Physiological </a:t>
            </a:r>
            <a:r>
              <a:rPr lang="en-IN" dirty="0" err="1" smtClean="0"/>
              <a:t>effets</a:t>
            </a:r>
            <a:endParaRPr lang="en-IN" dirty="0" smtClean="0"/>
          </a:p>
          <a:p>
            <a:r>
              <a:rPr lang="en-IN" dirty="0" smtClean="0"/>
              <a:t>Indications</a:t>
            </a:r>
          </a:p>
          <a:p>
            <a:r>
              <a:rPr lang="en-IN" dirty="0" smtClean="0"/>
              <a:t>Coupling Media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741513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 descr="ultrasound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35610" y="1828800"/>
            <a:ext cx="6617790" cy="4433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892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Introduction</a:t>
            </a:r>
            <a:endParaRPr lang="en-US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Sound is defined as the periodic mechanical disturbance of an elastic medium such as air.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Sound requires a medium for its transmission and cannot cross a vacuum.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Ultrasound refers to mechanical vibrations, which are essentially the same as sound waves but of a higher frequency.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Such waves are beyond the range of human hearing and can therefore be called ultrasonic.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Parameters used in ultrasound</a:t>
            </a:r>
            <a:endParaRPr lang="en-US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Wavelength: Distance between 2 closest points on a wave that are performing same motion at any instant in time.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Frequency: No. of times a particle undergoes a complete cycle in 1 sec.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Velocity: speed at which wave moves through the medium. Varies depending upon physical nature of medium.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Audible sound – 20 to 20000 Hz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Ultrasound – Greater then 20000 Hz(20 kHz)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Infrasound – Less than 20 Hz</a:t>
            </a:r>
          </a:p>
          <a:p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Therapeutic ultrasound – 0.5 to 5 MHz – 1 to 3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MHz.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Properties of waves</a:t>
            </a:r>
            <a:endParaRPr lang="en-US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Sonic waves are series of mechanical compressions and rarefactions in the direction of travel of the wave, hence they are called longitudinal waves.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They can occur in solids, liquids, and gases and are due to regular compression and separation of molecules.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743200"/>
            <a:ext cx="7086600" cy="2057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is energy that travels and not the matter.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As sound waves pass through any material their energy is dissipated or attenuated.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All the energy is absorbed at once; sound wave passes with almost no loss.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Sound waves will pass more rapidly through material in which the molecules are close together, thus their velocity is higher in solids and liquids than in gases.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velocities of sound in some media are: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Air- 344 m/s.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Water- 1410 m/s.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Muscle- 1540 m/s.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Bone- 3500 m/s.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ULTRASOUND</a:t>
            </a:r>
            <a:endParaRPr lang="en-US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In ultrasound therapy, ultrasound energy is used to treat tissues. This energy is applied through a transducer head which consist of crystal that vibrates to produce energy.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upper limit of hearing is 20kHz. Ultrasound is well above this, therapeutic frequencies being in the region of 1 MHz or 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MHz.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Production</a:t>
            </a:r>
            <a:endParaRPr lang="en-US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For 1 MHz machine a vibrating source with a frequency of 1 million cycles /sec. is needed.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This is achieved using either a </a:t>
            </a: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Quartz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or a </a:t>
            </a: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Barium titanate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crystal. These crystals deform when subjected to a varying potential difference– 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piezo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-electric effect.</a:t>
            </a:r>
          </a:p>
          <a:p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Reverse </a:t>
            </a:r>
            <a:r>
              <a:rPr lang="en-IN" sz="2800" b="1" dirty="0" err="1" smtClean="0">
                <a:latin typeface="Times New Roman" pitchFamily="18" charset="0"/>
                <a:cs typeface="Times New Roman" pitchFamily="18" charset="0"/>
              </a:rPr>
              <a:t>piezo</a:t>
            </a: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-electric effect: 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Production</a:t>
            </a: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of mechanical waves or vibrations due to the application of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e.m.f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Components of ultrasonic instrument</a:t>
            </a:r>
            <a:endParaRPr lang="en-US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Main supply: A.C., normally of 220 volts having freq. of 50 Hz.</a:t>
            </a:r>
          </a:p>
          <a:p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Transformers: step-up transformer is used.</a:t>
            </a:r>
          </a:p>
          <a:p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Rectifier: current is converted from A.C. to D.C. flows to amplifier.</a:t>
            </a:r>
          </a:p>
          <a:p>
            <a:r>
              <a:rPr lang="en-US" sz="3300" dirty="0" err="1" smtClean="0">
                <a:latin typeface="Times New Roman" pitchFamily="18" charset="0"/>
                <a:cs typeface="Times New Roman" pitchFamily="18" charset="0"/>
              </a:rPr>
              <a:t>Oscillatro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: high freq. oscillating current to the output circuit which then flows to amplifier.</a:t>
            </a:r>
          </a:p>
          <a:p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Amplifier: purpose of increasing the magnitude of current is called amplification.</a:t>
            </a:r>
          </a:p>
          <a:p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Co-axial cable: simple wire covered by a metallic plate. It takes current to transducer.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G:\chandrakant\ultrasound therapy\ultrasound-therapy-14-6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447800"/>
            <a:ext cx="7620000" cy="426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Many types of crystal can be used but the most favored are quartz, which occurs naturally, and some synthetic ceramic materials such as barium 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titanate and lead zirconate titanate (PZT).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These crystals deform when subjected to a varying potential difference – 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piezo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-electric effect.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In order to apply the electric charges, metal electrodes must be fixed to the crystal.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If a suitable metal plate is fixed to one surface of the crystal while the opposite surface is in air, then almost all the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vibrational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energy is transmitted from the crystal to the plate and hence to any solid or liquid to which it is applied.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u="sng" dirty="0" smtClean="0">
                <a:latin typeface="Times New Roman" pitchFamily="18" charset="0"/>
                <a:cs typeface="Times New Roman" pitchFamily="18" charset="0"/>
              </a:rPr>
              <a:t>Absorption of Sonic waves</a:t>
            </a:r>
            <a:endParaRPr lang="en-IN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Kinetic energy is converted to heat energy as it passes through the material.</a:t>
            </a:r>
          </a:p>
          <a:p>
            <a:r>
              <a:rPr lang="en-IN" sz="280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conversion of sonic energy to heat is due to increased molecular motion.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u="sng" dirty="0" smtClean="0">
                <a:latin typeface="Times New Roman" pitchFamily="18" charset="0"/>
                <a:cs typeface="Times New Roman" pitchFamily="18" charset="0"/>
              </a:rPr>
              <a:t>Attenuation of Ultrasound in the Tissues:</a:t>
            </a:r>
            <a:endParaRPr lang="en-US" sz="3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57800"/>
          </a:xfrm>
        </p:spPr>
        <p:txBody>
          <a:bodyPr>
            <a:noAutofit/>
          </a:bodyPr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The loss of energy from the ultrasound beam in the tissues is called attenuation and depends on both absorption and scattering</a:t>
            </a:r>
          </a:p>
          <a:p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Absorption 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accounts for some 60 – 80% of the energy lost from the beam. The scattered energy may also be absorbed other than in the region to which the ultrasound beam is applied.</a:t>
            </a:r>
          </a:p>
          <a:p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Scattering 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is caused by reflections and</a:t>
            </a: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refractions, which occur at interfaces throughout the tissues. This is particularly apparent where there is a large difference in acoustic impedance.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Transducer: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ultrasound unit that contains the crystal</a:t>
            </a:r>
          </a:p>
          <a:p>
            <a:pPr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Power: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amount of acoustic energy per unit time (watts)</a:t>
            </a:r>
          </a:p>
          <a:p>
            <a:pPr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Intensity: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power per unit area of the ultrasound head (watts/cm</a:t>
            </a:r>
            <a:r>
              <a:rPr lang="en-IN" sz="24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1" y="1828800"/>
            <a:ext cx="3429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04800"/>
            <a:ext cx="4038600" cy="5821363"/>
          </a:xfrm>
        </p:spPr>
        <p:txBody>
          <a:bodyPr>
            <a:noAutofit/>
          </a:bodyPr>
          <a:lstStyle/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Frequency: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number of Compression-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rarefraction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cycles per unit of time, usually expressed in cycles per second (Hertz)</a:t>
            </a:r>
          </a:p>
          <a:p>
            <a:pPr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• Increasing the frequency of US causes a decrease in its depth of penetration and concentration of the US energy in the superficial tissues.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7800" y="533400"/>
            <a:ext cx="302895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4114800"/>
            <a:ext cx="3581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u="sng" dirty="0" smtClean="0">
                <a:latin typeface="Times New Roman" pitchFamily="18" charset="0"/>
                <a:cs typeface="Times New Roman" pitchFamily="18" charset="0"/>
              </a:rPr>
              <a:t>Types of ultrasound</a:t>
            </a:r>
            <a:endParaRPr lang="en-IN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Continuous ultrasound: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continuous delivery of US through out the treatment period</a:t>
            </a:r>
          </a:p>
          <a:p>
            <a:pPr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Pulsed ultrasound: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delivering US only during a portion of the treatment period. Pulsing reduces the thermal effects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0200" y="1524000"/>
            <a:ext cx="269557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114800"/>
            <a:ext cx="2676525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u="sng" dirty="0" smtClean="0">
                <a:latin typeface="Times New Roman" pitchFamily="18" charset="0"/>
                <a:cs typeface="Times New Roman" pitchFamily="18" charset="0"/>
              </a:rPr>
              <a:t>Coupling media</a:t>
            </a:r>
            <a:endParaRPr lang="en-IN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86400"/>
          </a:xfrm>
        </p:spPr>
        <p:txBody>
          <a:bodyPr>
            <a:noAutofit/>
          </a:bodyPr>
          <a:lstStyle/>
          <a:p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Ultrasound gel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 is a type of conductive medium that enables a tight bond between the skin and the transducer, letting the waves transmit directly to the tissues beneath and to the parts that need to be treated.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Ultrasound waves are not transmitted by air, thus some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couplant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which does transmit them must be interposed.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Unfortunately no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couplant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affords perfect transmission &amp; only a percentage of the original intensity is transmitted to the patient.</a:t>
            </a:r>
          </a:p>
          <a:p>
            <a:pPr indent="17463">
              <a:buNone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17463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Aquasonic gel 72.6%</a:t>
            </a:r>
          </a:p>
          <a:p>
            <a:pPr indent="17463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Glycerol 67 %</a:t>
            </a:r>
          </a:p>
          <a:p>
            <a:pPr indent="17463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Distal water 59 %</a:t>
            </a:r>
          </a:p>
          <a:p>
            <a:pPr indent="17463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Petroleum jelly 0 %</a:t>
            </a:r>
          </a:p>
          <a:p>
            <a:pPr indent="17463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Air 0 %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u="sng" dirty="0" smtClean="0">
                <a:latin typeface="Times New Roman" pitchFamily="18" charset="0"/>
                <a:cs typeface="Times New Roman" pitchFamily="18" charset="0"/>
              </a:rPr>
              <a:t>Physical &amp; Physiological effects:</a:t>
            </a:r>
            <a:endParaRPr lang="en-IN" sz="3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Thermal effects: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The advantage of using ultrasound to achieve heating is due to heating of collagen tissue and to the effective penetration of this energy to deeply placed structures.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Heating fibrous tissue structures such as joint capsules, ligaments, tendons, and scar tissue may cause a temporary increase in their extensibility, and hence a decrease in joint stiffness.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Mild heating can also have the effect of reducing pain and muscle spasm and promoting healing process.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u="sng" dirty="0" smtClean="0">
                <a:latin typeface="Times New Roman" pitchFamily="18" charset="0"/>
                <a:cs typeface="Times New Roman" pitchFamily="18" charset="0"/>
              </a:rPr>
              <a:t>Non thermal effects:-</a:t>
            </a:r>
            <a:endParaRPr lang="en-IN" sz="3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sz="2800" b="1" dirty="0" err="1" smtClean="0">
                <a:latin typeface="Times New Roman" pitchFamily="18" charset="0"/>
                <a:cs typeface="Times New Roman" pitchFamily="18" charset="0"/>
              </a:rPr>
              <a:t>Cavitation</a:t>
            </a: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Cavitation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is the formation of tiny gas bubbles in the tissues as a result of ultrasound vibration.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These can be of two types, namely stable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cavitation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or transient(non-stable)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cavitation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Stable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cavitation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occurs when the bubbles oscillate to and fro within the ultrasound pressure waves but remain intact.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 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Transient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cavitation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occurs when the volume of the bubble changes rapidly and then collapses causing high pressure and temperature changes, resulting in damage to tissues.</a:t>
            </a:r>
            <a:endParaRPr lang="en-IN" dirty="0" smtClean="0"/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In practice the danger of tissue damage due to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cavitation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is minimized by the following measures: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Using space-averaged intensities below 4W/cm2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Using a pulsed source of ultrasound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Moving the transducer head during treatment.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IN" sz="2800" b="1" dirty="0" err="1" smtClean="0">
                <a:latin typeface="Times New Roman" pitchFamily="18" charset="0"/>
                <a:cs typeface="Times New Roman" pitchFamily="18" charset="0"/>
              </a:rPr>
              <a:t>Micromassage</a:t>
            </a: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:-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micromassage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effect of ultrasound occurs at a cellular level where the cells are alternately compressed and then pulled further apart.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The waves of compression and rarefaction may produce a form of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micromassage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, which could reduce oedema.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Ultrasound has been found to be effective at reducing recent traumatic oedema and chronic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indurated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oedema.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Proliferative (Granulation) stage:-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This stage begins approximately 3 days after injury and is the stage at which the connective tissue framework is laid down by fibroblasts for the new blood vessels.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During repair, ultrasound can promote collagen synthesis by increasing cell membrane permeability, which allows the entry of calcium ions, which control cellular activity.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Remodelling Stage:-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This stage last months or years until the new tissue is as near in structure as possible to the original tissue.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u="sng" dirty="0" smtClean="0">
                <a:latin typeface="Times New Roman" pitchFamily="18" charset="0"/>
                <a:cs typeface="Times New Roman" pitchFamily="18" charset="0"/>
              </a:rPr>
              <a:t>Therapeutic Uses:-</a:t>
            </a:r>
            <a:endParaRPr lang="en-IN" sz="3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Varicose Ulcers.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Pain relief.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Acute tissue injury.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Scar Tissue.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Bone injury.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Chronic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Indurated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Oedema.</a:t>
            </a:r>
          </a:p>
          <a:p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u="sng" dirty="0" smtClean="0">
                <a:latin typeface="Times New Roman" pitchFamily="18" charset="0"/>
                <a:cs typeface="Times New Roman" pitchFamily="18" charset="0"/>
              </a:rPr>
              <a:t>Contraindications</a:t>
            </a:r>
            <a:endParaRPr lang="en-IN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Tumors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Pregnant Uterus.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Epiphyseal plates.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Tuberculosis.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Radiotherapy.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Implants.</a:t>
            </a:r>
          </a:p>
          <a:p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u="sng" dirty="0" smtClean="0">
                <a:latin typeface="Times New Roman" pitchFamily="18" charset="0"/>
                <a:cs typeface="Times New Roman" pitchFamily="18" charset="0"/>
              </a:rPr>
              <a:t>Dangers of Ultrasound:</a:t>
            </a:r>
            <a:endParaRPr lang="en-IN" sz="3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Burns could occur if the heat generated exceeded the physiological ability to absorb it.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Tissue damage would result due to non-stable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cavitation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Blood cell stasis and endothelial damage may occur if there is standing wave formation.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1103</TotalTime>
  <Words>1356</Words>
  <Application>Microsoft Office PowerPoint</Application>
  <PresentationFormat>On-screen Show (4:3)</PresentationFormat>
  <Paragraphs>126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PowerPoint Presentation</vt:lpstr>
      <vt:lpstr>Objectives</vt:lpstr>
      <vt:lpstr>PowerPoint Presentation</vt:lpstr>
      <vt:lpstr>Introduction</vt:lpstr>
      <vt:lpstr>Parameters used in ultrasound</vt:lpstr>
      <vt:lpstr>PowerPoint Presentation</vt:lpstr>
      <vt:lpstr>Properties of waves</vt:lpstr>
      <vt:lpstr>PowerPoint Presentation</vt:lpstr>
      <vt:lpstr>PowerPoint Presentation</vt:lpstr>
      <vt:lpstr>PowerPoint Presentation</vt:lpstr>
      <vt:lpstr>ULTRASOUND</vt:lpstr>
      <vt:lpstr>Production</vt:lpstr>
      <vt:lpstr>Components of ultrasonic instrument</vt:lpstr>
      <vt:lpstr>PowerPoint Presentation</vt:lpstr>
      <vt:lpstr>PowerPoint Presentation</vt:lpstr>
      <vt:lpstr>Absorption of Sonic waves</vt:lpstr>
      <vt:lpstr>Attenuation of Ultrasound in the Tissues:</vt:lpstr>
      <vt:lpstr>PowerPoint Presentation</vt:lpstr>
      <vt:lpstr>PowerPoint Presentation</vt:lpstr>
      <vt:lpstr>Types of ultrasound</vt:lpstr>
      <vt:lpstr>Coupling media</vt:lpstr>
      <vt:lpstr>PowerPoint Presentation</vt:lpstr>
      <vt:lpstr>Physical &amp; Physiological effects:</vt:lpstr>
      <vt:lpstr>PowerPoint Presentation</vt:lpstr>
      <vt:lpstr>Non thermal effects:-</vt:lpstr>
      <vt:lpstr> </vt:lpstr>
      <vt:lpstr>PowerPoint Presentation</vt:lpstr>
      <vt:lpstr>PowerPoint Presentation</vt:lpstr>
      <vt:lpstr>PowerPoint Presentation</vt:lpstr>
      <vt:lpstr>Therapeutic Uses:-</vt:lpstr>
      <vt:lpstr>Contraindications</vt:lpstr>
      <vt:lpstr>Dangers of Ultrasound: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Physiotheropy</dc:creator>
  <cp:lastModifiedBy>HTC</cp:lastModifiedBy>
  <cp:revision>131</cp:revision>
  <dcterms:created xsi:type="dcterms:W3CDTF">2006-08-16T00:00:00Z</dcterms:created>
  <dcterms:modified xsi:type="dcterms:W3CDTF">2022-06-04T10:44:14Z</dcterms:modified>
</cp:coreProperties>
</file>