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02" r:id="rId3"/>
    <p:sldId id="257" r:id="rId4"/>
    <p:sldId id="260" r:id="rId5"/>
    <p:sldId id="267" r:id="rId6"/>
    <p:sldId id="258" r:id="rId7"/>
    <p:sldId id="261" r:id="rId8"/>
    <p:sldId id="262" r:id="rId9"/>
    <p:sldId id="264" r:id="rId10"/>
    <p:sldId id="265" r:id="rId11"/>
    <p:sldId id="266" r:id="rId12"/>
    <p:sldId id="268" r:id="rId13"/>
    <p:sldId id="271" r:id="rId14"/>
    <p:sldId id="291" r:id="rId15"/>
    <p:sldId id="272" r:id="rId16"/>
    <p:sldId id="296" r:id="rId17"/>
    <p:sldId id="273" r:id="rId18"/>
    <p:sldId id="274" r:id="rId19"/>
    <p:sldId id="294" r:id="rId20"/>
    <p:sldId id="275" r:id="rId21"/>
    <p:sldId id="276" r:id="rId22"/>
    <p:sldId id="277" r:id="rId23"/>
    <p:sldId id="278" r:id="rId24"/>
    <p:sldId id="279" r:id="rId25"/>
    <p:sldId id="280" r:id="rId26"/>
    <p:sldId id="28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357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31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648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209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07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343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078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57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14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51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8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F9D1B-3CB0-4B57-9B7D-3C26F4533D0E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EE781-6AC2-4E4B-B41D-41361BEA9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66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7772400" cy="2384425"/>
          </a:xfrm>
        </p:spPr>
        <p:txBody>
          <a:bodyPr>
            <a:normAutofit/>
          </a:bodyPr>
          <a:lstStyle/>
          <a:p>
            <a:r>
              <a:rPr lang="en-US" sz="6000" b="1" u="sng" dirty="0" smtClean="0"/>
              <a:t>HYDROCOLLATROL PACK</a:t>
            </a:r>
            <a:endParaRPr lang="en-US" sz="60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886200"/>
            <a:ext cx="6934200" cy="175260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By,</a:t>
            </a:r>
          </a:p>
          <a:p>
            <a:r>
              <a:rPr lang="en-US" b="1" dirty="0" err="1" smtClean="0">
                <a:solidFill>
                  <a:schemeClr val="tx1"/>
                </a:solidFill>
              </a:rPr>
              <a:t>Dr.Pragati</a:t>
            </a:r>
            <a:r>
              <a:rPr lang="en-US" b="1" dirty="0" smtClean="0">
                <a:solidFill>
                  <a:schemeClr val="tx1"/>
                </a:solidFill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</a:rPr>
              <a:t>Patil</a:t>
            </a:r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Assistant Professor</a:t>
            </a:r>
          </a:p>
          <a:p>
            <a:r>
              <a:rPr lang="en-US" b="1" dirty="0" smtClean="0">
                <a:solidFill>
                  <a:schemeClr val="tx1"/>
                </a:solidFill>
              </a:rPr>
              <a:t>MPTH (Neurosciences)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1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N" dirty="0" smtClean="0"/>
              <a:t>Introduction</a:t>
            </a:r>
          </a:p>
          <a:p>
            <a:r>
              <a:rPr lang="en-IN" dirty="0" err="1" smtClean="0"/>
              <a:t>Hydrocollateral</a:t>
            </a:r>
            <a:r>
              <a:rPr lang="en-IN" dirty="0" smtClean="0"/>
              <a:t> pack</a:t>
            </a:r>
          </a:p>
          <a:p>
            <a:r>
              <a:rPr lang="en-IN" dirty="0" smtClean="0"/>
              <a:t>Method of application</a:t>
            </a:r>
          </a:p>
          <a:p>
            <a:r>
              <a:rPr lang="en-IN" dirty="0" smtClean="0"/>
              <a:t>Physiological effects</a:t>
            </a:r>
          </a:p>
          <a:p>
            <a:r>
              <a:rPr lang="en-IN" dirty="0" smtClean="0"/>
              <a:t>Indication</a:t>
            </a:r>
          </a:p>
          <a:p>
            <a:r>
              <a:rPr lang="en-IN" dirty="0" err="1" smtClean="0"/>
              <a:t>Contraindicatios</a:t>
            </a:r>
            <a:endParaRPr lang="en-IN" dirty="0" smtClean="0"/>
          </a:p>
          <a:p>
            <a:r>
              <a:rPr lang="en-IN" dirty="0" smtClean="0"/>
              <a:t>Advantages</a:t>
            </a:r>
          </a:p>
          <a:p>
            <a:r>
              <a:rPr lang="en-IN" smtClean="0"/>
              <a:t>disadvantages</a:t>
            </a:r>
            <a:endParaRPr lang="en-IN" dirty="0" smtClean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106204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Introduction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Hot packs are a way of transferring heat to the patient by conduction.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Commercial hot packs is one of the most common way to deliver superficial moist heat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The heating unit is called as </a:t>
            </a:r>
            <a:r>
              <a:rPr lang="en-US" dirty="0" err="1" smtClean="0"/>
              <a:t>hydrocollator</a:t>
            </a:r>
            <a:r>
              <a:rPr lang="en-US" dirty="0" smtClean="0"/>
              <a:t>  unit .</a:t>
            </a:r>
          </a:p>
          <a:p>
            <a:pPr marL="0" indent="0">
              <a:lnSpc>
                <a:spcPct val="200000"/>
              </a:lnSpc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720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Hydrocollator</a:t>
            </a:r>
            <a:r>
              <a:rPr lang="en-US" dirty="0" smtClean="0"/>
              <a:t> </a:t>
            </a:r>
            <a:r>
              <a:rPr lang="en-US" dirty="0"/>
              <a:t>unit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2" descr="C:\Users\ICON COMPUTER\Desktop\i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1752600"/>
            <a:ext cx="44958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6800" y="1600200"/>
            <a:ext cx="35814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295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83058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624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381000"/>
            <a:ext cx="8991600" cy="6096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The </a:t>
            </a:r>
            <a:r>
              <a:rPr lang="en-US" sz="2800" dirty="0" err="1" smtClean="0"/>
              <a:t>hydrocollator</a:t>
            </a:r>
            <a:r>
              <a:rPr lang="en-US" sz="2800" dirty="0" smtClean="0"/>
              <a:t> Unit is a stainless steel tank in which silica gel packs or </a:t>
            </a:r>
            <a:r>
              <a:rPr lang="en-US" sz="2800" dirty="0" err="1" smtClean="0"/>
              <a:t>Bentonite</a:t>
            </a:r>
            <a:r>
              <a:rPr lang="en-US" sz="2800" dirty="0" smtClean="0"/>
              <a:t> crystal packs are heated.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unit contain a wire rack which acts as divider for the packs and prevents contact of packs with the bottom of the tank.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These packs are stored in thermostatically controlled unit and maintains water in the unit at a temperature between 70°C and 80°C.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0575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Hydrocollator</a:t>
            </a:r>
            <a:r>
              <a:rPr lang="en-US" b="1" dirty="0" smtClean="0">
                <a:solidFill>
                  <a:srgbClr val="FF0000"/>
                </a:solidFill>
              </a:rPr>
              <a:t> Packs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Hydrocollator</a:t>
            </a:r>
            <a:r>
              <a:rPr lang="en-US" dirty="0" smtClean="0"/>
              <a:t> pack is a fabric envelop containing silica gel or </a:t>
            </a:r>
            <a:r>
              <a:rPr lang="en-US" dirty="0" err="1" smtClean="0"/>
              <a:t>bentonite</a:t>
            </a:r>
            <a:r>
              <a:rPr lang="en-US" dirty="0" smtClean="0"/>
              <a:t> crystal packs.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main property of the gel or crystal is its:</a:t>
            </a:r>
          </a:p>
          <a:p>
            <a:pPr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/>
              <a:t>Capability to absorb many times its own volume of water,</a:t>
            </a:r>
          </a:p>
          <a:p>
            <a:pPr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/>
              <a:t>Provides a considerable store of heat energy .</a:t>
            </a:r>
          </a:p>
          <a:p>
            <a:pPr>
              <a:lnSpc>
                <a:spcPct val="150000"/>
              </a:lnSpc>
            </a:pPr>
            <a:endParaRPr lang="en-US" sz="3600" dirty="0" smtClean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10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/>
          </a:bodyPr>
          <a:lstStyle/>
          <a:p>
            <a:r>
              <a:rPr lang="en-US" dirty="0" smtClean="0"/>
              <a:t>These packs are heated in </a:t>
            </a:r>
            <a:r>
              <a:rPr lang="en-US" dirty="0" err="1" smtClean="0"/>
              <a:t>hydrocollator</a:t>
            </a:r>
            <a:r>
              <a:rPr lang="en-US" dirty="0" smtClean="0"/>
              <a:t> unit.</a:t>
            </a:r>
          </a:p>
          <a:p>
            <a:r>
              <a:rPr lang="en-US" dirty="0" smtClean="0"/>
              <a:t>It gives moist heat for 20-30 min.</a:t>
            </a:r>
          </a:p>
          <a:p>
            <a:r>
              <a:rPr lang="en-US" dirty="0" smtClean="0"/>
              <a:t>Packs are available in various sizes and shapes.</a:t>
            </a:r>
          </a:p>
          <a:p>
            <a:r>
              <a:rPr lang="en-US" dirty="0" smtClean="0"/>
              <a:t>A special collar pattern pack for the neck is usually available.</a:t>
            </a:r>
          </a:p>
          <a:p>
            <a:r>
              <a:rPr lang="en-US" dirty="0" smtClean="0"/>
              <a:t>The packs are wrapped in:</a:t>
            </a:r>
          </a:p>
          <a:p>
            <a:pPr lvl="2" indent="-342900">
              <a:buFont typeface="Wingdings" pitchFamily="2" charset="2"/>
              <a:buChar char="q"/>
            </a:pPr>
            <a:r>
              <a:rPr lang="en-US" sz="2800" dirty="0" smtClean="0"/>
              <a:t>Turkish towels -6-8 layers of toweling</a:t>
            </a:r>
          </a:p>
          <a:p>
            <a:r>
              <a:rPr lang="en-US" dirty="0" smtClean="0"/>
              <a:t>The pack is applied to the body after being wrapped adequately in toweling .</a:t>
            </a:r>
          </a:p>
          <a:p>
            <a:r>
              <a:rPr lang="en-US" dirty="0" smtClean="0"/>
              <a:t>This provides </a:t>
            </a:r>
            <a:r>
              <a:rPr lang="en-US" dirty="0" smtClean="0">
                <a:solidFill>
                  <a:srgbClr val="FF0000"/>
                </a:solidFill>
              </a:rPr>
              <a:t>THERMAL INSULATION.</a:t>
            </a: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97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Method of application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5943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dirty="0" smtClean="0"/>
              <a:t>Remove clothing and jewelry from the area to be treated and inspect the area. 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Remove the pack from the unit and place it on the towel.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Fold another towel into 4-6 layers and place it over the pack.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Wrap the whole pack up with the bottom towel.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The temperature of the wrapped pack should not exceed the 42°C. </a:t>
            </a:r>
          </a:p>
          <a:p>
            <a:pPr>
              <a:buFont typeface="Wingdings" pitchFamily="2" charset="2"/>
              <a:buChar char="ü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42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r>
              <a:rPr lang="en-US" dirty="0" smtClean="0"/>
              <a:t>Monitor the initial response from the patient to treatment during the first 5-10 min.</a:t>
            </a:r>
          </a:p>
          <a:p>
            <a:r>
              <a:rPr lang="en-US" dirty="0" smtClean="0"/>
              <a:t>Ask the patient for feedback and by visually inspecting the skin.</a:t>
            </a:r>
          </a:p>
          <a:p>
            <a:r>
              <a:rPr lang="en-US" dirty="0" smtClean="0"/>
              <a:t>If necessary ,adjust the layer of the toweling.</a:t>
            </a:r>
          </a:p>
          <a:p>
            <a:r>
              <a:rPr lang="en-US" dirty="0" smtClean="0"/>
              <a:t>During the treatment maintain the position of hot pack.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52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02"/>
          <a:stretch/>
        </p:blipFill>
        <p:spPr bwMode="auto">
          <a:xfrm>
            <a:off x="-228600" y="381000"/>
            <a:ext cx="9144000" cy="624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47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Physiological </a:t>
            </a:r>
            <a:r>
              <a:rPr lang="en-US" b="1" dirty="0">
                <a:solidFill>
                  <a:srgbClr val="FF0000"/>
                </a:solidFill>
              </a:rPr>
              <a:t>E</a:t>
            </a:r>
            <a:r>
              <a:rPr lang="en-US" b="1" dirty="0" smtClean="0">
                <a:solidFill>
                  <a:srgbClr val="FF0000"/>
                </a:solidFill>
              </a:rPr>
              <a:t>ffects of heat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smtClean="0"/>
              <a:t>Hemodynamic effect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smtClean="0"/>
              <a:t>Neuromuscular effect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smtClean="0"/>
              <a:t>Metabolic effect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smtClean="0"/>
              <a:t>Musculoskeletal effects –tissue extensibility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0389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334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Hemodynamic effect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9120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500" dirty="0" smtClean="0">
                <a:solidFill>
                  <a:srgbClr val="FF0000"/>
                </a:solidFill>
              </a:rPr>
              <a:t>VASODILATION:</a:t>
            </a:r>
            <a:r>
              <a:rPr lang="en-US" sz="4500" dirty="0" smtClean="0"/>
              <a:t> </a:t>
            </a:r>
            <a:r>
              <a:rPr lang="en-US" sz="5100" dirty="0" smtClean="0"/>
              <a:t>heat causes vasodilation and thus increases rate of blood flow .</a:t>
            </a:r>
            <a:r>
              <a:rPr lang="en-US" sz="5100" dirty="0"/>
              <a:t> </a:t>
            </a:r>
            <a:endParaRPr lang="en-US" sz="5100" dirty="0" smtClean="0"/>
          </a:p>
          <a:p>
            <a:pPr>
              <a:lnSpc>
                <a:spcPct val="170000"/>
              </a:lnSpc>
            </a:pPr>
            <a:r>
              <a:rPr lang="en-US" sz="5100" dirty="0" smtClean="0"/>
              <a:t>Heat </a:t>
            </a:r>
            <a:r>
              <a:rPr lang="en-US" sz="5100" dirty="0"/>
              <a:t>causes liberation of histamine like substance which act on the capillaries and cause them to </a:t>
            </a:r>
            <a:r>
              <a:rPr lang="en-US" sz="5100" dirty="0" smtClean="0"/>
              <a:t>dilate</a:t>
            </a:r>
          </a:p>
          <a:p>
            <a:pPr>
              <a:lnSpc>
                <a:spcPct val="170000"/>
              </a:lnSpc>
            </a:pPr>
            <a:r>
              <a:rPr lang="en-US" sz="5100" dirty="0"/>
              <a:t>Heat regulatory center in the medulla also signals the capillaries to dilate as the temperature rises.</a:t>
            </a:r>
          </a:p>
          <a:p>
            <a:pPr>
              <a:lnSpc>
                <a:spcPct val="170000"/>
              </a:lnSpc>
            </a:pPr>
            <a:r>
              <a:rPr lang="en-US" sz="5100" dirty="0"/>
              <a:t>Increased transport of oxygen and nutrients removal of waste products</a:t>
            </a:r>
            <a:r>
              <a:rPr lang="en-US" sz="5100" dirty="0" smtClean="0"/>
              <a:t>.</a:t>
            </a:r>
          </a:p>
          <a:p>
            <a:pPr>
              <a:lnSpc>
                <a:spcPct val="170000"/>
              </a:lnSpc>
            </a:pPr>
            <a:endParaRPr lang="en-US" sz="3800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sz="3800" dirty="0" smtClean="0"/>
              <a:t> 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108136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28600" y="152400"/>
            <a:ext cx="8763000" cy="647700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 smtClean="0">
                <a:latin typeface="Arial Black" pitchFamily="34" charset="0"/>
              </a:rPr>
              <a:t>Application of heat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US" sz="7200" b="1" dirty="0">
              <a:latin typeface="Arial Black" pitchFamily="34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 smtClean="0">
                <a:latin typeface="Arial Black" pitchFamily="34" charset="0"/>
              </a:rPr>
              <a:t>Local rise in temperature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US" sz="7200" b="1" dirty="0">
              <a:latin typeface="Arial Black" pitchFamily="34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 smtClean="0">
                <a:latin typeface="Arial Black" pitchFamily="34" charset="0"/>
              </a:rPr>
              <a:t>Vasodilatation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US" sz="7200" b="1" dirty="0">
              <a:latin typeface="Arial Black" pitchFamily="34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>
                <a:latin typeface="Arial Black" pitchFamily="34" charset="0"/>
              </a:rPr>
              <a:t>Increased transport of oxygen and </a:t>
            </a:r>
            <a:r>
              <a:rPr lang="en-US" sz="7200" b="1" dirty="0" smtClean="0">
                <a:latin typeface="Arial Black" pitchFamily="34" charset="0"/>
              </a:rPr>
              <a:t>nutrients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US" sz="7200" b="1" dirty="0" smtClean="0">
              <a:latin typeface="Arial Black" pitchFamily="34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 smtClean="0">
                <a:latin typeface="Arial Black" pitchFamily="34" charset="0"/>
              </a:rPr>
              <a:t> </a:t>
            </a:r>
            <a:r>
              <a:rPr lang="en-US" sz="7200" b="1" dirty="0">
                <a:latin typeface="Arial Black" pitchFamily="34" charset="0"/>
              </a:rPr>
              <a:t>removal of waste </a:t>
            </a:r>
            <a:r>
              <a:rPr lang="en-US" sz="7200" b="1" dirty="0" smtClean="0">
                <a:latin typeface="Arial Black" pitchFamily="34" charset="0"/>
              </a:rPr>
              <a:t>products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US" sz="7200" b="1" dirty="0">
              <a:latin typeface="Arial Black" pitchFamily="34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US" sz="7200" b="1" dirty="0" smtClean="0">
                <a:latin typeface="Arial Black" pitchFamily="34" charset="0"/>
              </a:rPr>
              <a:t>                                     Pain relief           Therapeutic effect</a:t>
            </a:r>
            <a:endParaRPr lang="en-US" sz="7200" b="1" dirty="0">
              <a:latin typeface="Arial Black" pitchFamily="34" charset="0"/>
            </a:endParaRPr>
          </a:p>
          <a:p>
            <a:pPr marL="0" indent="0" algn="ctr">
              <a:lnSpc>
                <a:spcPct val="320000"/>
              </a:lnSpc>
              <a:buNone/>
            </a:pPr>
            <a:endParaRPr lang="en-US" sz="2900" dirty="0"/>
          </a:p>
          <a:p>
            <a:pPr marL="0" indent="0" algn="ctr">
              <a:lnSpc>
                <a:spcPct val="320000"/>
              </a:lnSpc>
              <a:buNone/>
            </a:pPr>
            <a:endParaRPr lang="en-US" sz="2900" dirty="0" smtClean="0"/>
          </a:p>
          <a:p>
            <a:pPr marL="0" indent="0" algn="ctr">
              <a:lnSpc>
                <a:spcPct val="320000"/>
              </a:lnSpc>
              <a:buNone/>
            </a:pPr>
            <a:endParaRPr lang="en-US" sz="2900" dirty="0"/>
          </a:p>
          <a:p>
            <a:pPr marL="0" indent="0" algn="ctr">
              <a:lnSpc>
                <a:spcPct val="320000"/>
              </a:lnSpc>
              <a:buNone/>
            </a:pPr>
            <a:r>
              <a:rPr lang="en-US" sz="2900" dirty="0" smtClean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Down Arrow 3"/>
          <p:cNvSpPr/>
          <p:nvPr/>
        </p:nvSpPr>
        <p:spPr>
          <a:xfrm flipH="1">
            <a:off x="4411978" y="797642"/>
            <a:ext cx="259081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4298899" y="1603885"/>
            <a:ext cx="245565" cy="5776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4354828" y="2590800"/>
            <a:ext cx="287834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own Arrow 6"/>
          <p:cNvSpPr/>
          <p:nvPr/>
        </p:nvSpPr>
        <p:spPr>
          <a:xfrm flipH="1">
            <a:off x="4411978" y="3524250"/>
            <a:ext cx="227737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4370499" y="4419600"/>
            <a:ext cx="204877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Arrow 1"/>
          <p:cNvSpPr/>
          <p:nvPr/>
        </p:nvSpPr>
        <p:spPr>
          <a:xfrm>
            <a:off x="5259030" y="5029200"/>
            <a:ext cx="381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/>
              <a:t>Neuromuscular effect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/>
              <a:t>Increases </a:t>
            </a:r>
            <a:r>
              <a:rPr lang="en-US" sz="3600" dirty="0" smtClean="0">
                <a:solidFill>
                  <a:srgbClr val="FF0000"/>
                </a:solidFill>
              </a:rPr>
              <a:t>Nerve Conduction Velocity</a:t>
            </a:r>
            <a:r>
              <a:rPr lang="en-US" sz="3600" dirty="0" smtClean="0"/>
              <a:t> and firing rate .</a:t>
            </a:r>
          </a:p>
          <a:p>
            <a:pPr>
              <a:lnSpc>
                <a:spcPct val="150000"/>
              </a:lnSpc>
            </a:pPr>
            <a:r>
              <a:rPr lang="en-US" sz="3600" dirty="0" smtClean="0"/>
              <a:t>Increasing tissue temperature has been shown to increase NCV .</a:t>
            </a:r>
          </a:p>
          <a:p>
            <a:pPr>
              <a:lnSpc>
                <a:spcPct val="150000"/>
              </a:lnSpc>
            </a:pPr>
            <a:r>
              <a:rPr lang="en-US" sz="3600" dirty="0" smtClean="0"/>
              <a:t>Increasing </a:t>
            </a:r>
            <a:r>
              <a:rPr lang="en-US" sz="3600" dirty="0" smtClean="0">
                <a:solidFill>
                  <a:srgbClr val="FF0000"/>
                </a:solidFill>
              </a:rPr>
              <a:t>PAIN THRESHOLD</a:t>
            </a:r>
            <a:r>
              <a:rPr lang="en-US" sz="3600" dirty="0" smtClean="0"/>
              <a:t> level.</a:t>
            </a:r>
          </a:p>
          <a:p>
            <a:pPr>
              <a:lnSpc>
                <a:spcPct val="150000"/>
              </a:lnSpc>
            </a:pPr>
            <a:r>
              <a:rPr lang="en-US" sz="3600" dirty="0" smtClean="0"/>
              <a:t>Change in muscle strength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6907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382000" cy="5897563"/>
          </a:xfrm>
        </p:spPr>
        <p:txBody>
          <a:bodyPr>
            <a:normAutofit fontScale="92500"/>
          </a:bodyPr>
          <a:lstStyle/>
          <a:p>
            <a:pPr algn="ctr">
              <a:lnSpc>
                <a:spcPct val="160000"/>
              </a:lnSpc>
              <a:buFont typeface="Wingdings" pitchFamily="2" charset="2"/>
              <a:buChar char="ü"/>
            </a:pPr>
            <a:r>
              <a:rPr lang="en-US" dirty="0"/>
              <a:t>Heat stimulates the sensory nerves, perhaps </a:t>
            </a:r>
            <a:r>
              <a:rPr lang="en-US" dirty="0" smtClean="0"/>
              <a:t>the  rise </a:t>
            </a:r>
            <a:r>
              <a:rPr lang="en-US" dirty="0"/>
              <a:t>of temperature decrease gamma fiber activity </a:t>
            </a:r>
            <a:r>
              <a:rPr lang="en-US" dirty="0" smtClean="0"/>
              <a:t>,</a:t>
            </a:r>
          </a:p>
          <a:p>
            <a:pPr marL="0" indent="0" algn="ctr">
              <a:lnSpc>
                <a:spcPct val="160000"/>
              </a:lnSpc>
              <a:buNone/>
            </a:pPr>
            <a:endParaRPr lang="en-US" dirty="0" smtClean="0"/>
          </a:p>
          <a:p>
            <a:pPr marL="0" indent="0" algn="ctr">
              <a:lnSpc>
                <a:spcPct val="160000"/>
              </a:lnSpc>
              <a:buNone/>
            </a:pPr>
            <a:r>
              <a:rPr lang="en-US" dirty="0" smtClean="0"/>
              <a:t>Decreases </a:t>
            </a:r>
            <a:r>
              <a:rPr lang="en-US" dirty="0"/>
              <a:t>muscles spasm and promote </a:t>
            </a:r>
            <a:r>
              <a:rPr lang="en-US" dirty="0" smtClean="0"/>
              <a:t>relaxation</a:t>
            </a:r>
          </a:p>
          <a:p>
            <a:pPr marL="0" indent="0" algn="ctr">
              <a:lnSpc>
                <a:spcPct val="160000"/>
              </a:lnSpc>
              <a:buNone/>
            </a:pPr>
            <a:endParaRPr lang="en-US" dirty="0"/>
          </a:p>
          <a:p>
            <a:pPr algn="ctr">
              <a:lnSpc>
                <a:spcPct val="160000"/>
              </a:lnSpc>
              <a:buFont typeface="Wingdings" pitchFamily="2" charset="2"/>
              <a:buChar char="ü"/>
            </a:pPr>
            <a:r>
              <a:rPr lang="en-US" dirty="0"/>
              <a:t>Decreases pain.</a:t>
            </a:r>
          </a:p>
          <a:p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4557548" y="2057400"/>
            <a:ext cx="304800" cy="838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4648200" y="4114800"/>
            <a:ext cx="3810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3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Metabolic rate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Increases metabolic rate .</a:t>
            </a:r>
          </a:p>
          <a:p>
            <a:r>
              <a:rPr lang="en-US" sz="3600" dirty="0" smtClean="0"/>
              <a:t> </a:t>
            </a:r>
            <a:r>
              <a:rPr lang="en-US" sz="3600" dirty="0" err="1"/>
              <a:t>Van’t</a:t>
            </a:r>
            <a:r>
              <a:rPr lang="en-US" sz="3600" dirty="0"/>
              <a:t> </a:t>
            </a:r>
            <a:r>
              <a:rPr lang="en-US" sz="3600" dirty="0" err="1" smtClean="0"/>
              <a:t>Hoffs</a:t>
            </a:r>
            <a:r>
              <a:rPr lang="en-US" sz="3600" dirty="0" smtClean="0"/>
              <a:t> law: states that any chemical reaction capable of being accelerated is accelerated by rise in temperature.</a:t>
            </a:r>
          </a:p>
          <a:p>
            <a:r>
              <a:rPr lang="en-US" sz="3600" dirty="0" smtClean="0"/>
              <a:t>( increasing temperature , increasing metabolic rate</a:t>
            </a:r>
            <a:r>
              <a:rPr lang="en-US" sz="2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3917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Musculoskeletal effect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sz="3600" dirty="0" smtClean="0"/>
              <a:t>Increases tissue extensibility 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7970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3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04800" y="1066800"/>
            <a:ext cx="8534400" cy="518160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                               </a:t>
            </a:r>
            <a:r>
              <a:rPr lang="en-US" sz="2800" dirty="0" smtClean="0"/>
              <a:t>Heat 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   Increased extensibility of collagen tissue.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         Decreases joint stiffness             therapeutic effect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2819400" y="1600200"/>
            <a:ext cx="2286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2914650" y="2667000"/>
            <a:ext cx="2667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5219700" y="3314700"/>
            <a:ext cx="4572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8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Therapeutic effect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2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Relief of pain </a:t>
            </a:r>
          </a:p>
          <a:p>
            <a:r>
              <a:rPr lang="en-US" sz="3600" dirty="0" smtClean="0"/>
              <a:t>Reduction of muscle spasm</a:t>
            </a:r>
          </a:p>
          <a:p>
            <a:r>
              <a:rPr lang="en-US" sz="3600" dirty="0" smtClean="0"/>
              <a:t>Sedative effect </a:t>
            </a:r>
          </a:p>
          <a:p>
            <a:r>
              <a:rPr lang="en-US" sz="3600" dirty="0" smtClean="0"/>
              <a:t>Increases range of motion </a:t>
            </a:r>
          </a:p>
          <a:p>
            <a:r>
              <a:rPr lang="en-US" sz="3600" dirty="0" smtClean="0"/>
              <a:t>Increases local rise in temperature</a:t>
            </a:r>
          </a:p>
          <a:p>
            <a:r>
              <a:rPr lang="en-US" sz="3600" dirty="0" smtClean="0"/>
              <a:t>Skin and connective tissue –skin become supple and elasticity of connective tissue also increased. </a:t>
            </a:r>
          </a:p>
          <a:p>
            <a:r>
              <a:rPr lang="en-US" sz="3600" dirty="0" smtClean="0"/>
              <a:t>Accelerate healing –because increased blood circulation.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0460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Indications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Muscle spasm </a:t>
            </a:r>
          </a:p>
          <a:p>
            <a:r>
              <a:rPr lang="en-US" dirty="0" smtClean="0"/>
              <a:t>Joint stiffness </a:t>
            </a:r>
          </a:p>
          <a:p>
            <a:r>
              <a:rPr lang="en-US" dirty="0" smtClean="0"/>
              <a:t>Rheumatoid arthritis </a:t>
            </a:r>
          </a:p>
          <a:p>
            <a:r>
              <a:rPr lang="en-US" dirty="0" smtClean="0"/>
              <a:t>Osteoarthritis </a:t>
            </a:r>
          </a:p>
          <a:p>
            <a:r>
              <a:rPr lang="en-US" dirty="0" smtClean="0"/>
              <a:t>Muscle stiffness</a:t>
            </a:r>
          </a:p>
          <a:p>
            <a:r>
              <a:rPr lang="en-US" dirty="0" smtClean="0"/>
              <a:t>Chronic inflammation</a:t>
            </a:r>
          </a:p>
          <a:p>
            <a:r>
              <a:rPr lang="en-US" dirty="0" smtClean="0"/>
              <a:t>Chronic edema   </a:t>
            </a:r>
          </a:p>
          <a:p>
            <a:r>
              <a:rPr lang="en-US" dirty="0" smtClean="0"/>
              <a:t>Adhesions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68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Contraindication</a:t>
            </a:r>
            <a:r>
              <a:rPr lang="en-US" dirty="0" smtClean="0"/>
              <a:t>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 wound</a:t>
            </a:r>
          </a:p>
          <a:p>
            <a:r>
              <a:rPr lang="en-US" dirty="0" smtClean="0"/>
              <a:t>Allergic rash</a:t>
            </a:r>
          </a:p>
          <a:p>
            <a:r>
              <a:rPr lang="en-US" dirty="0" smtClean="0"/>
              <a:t>Skin condition</a:t>
            </a:r>
          </a:p>
          <a:p>
            <a:r>
              <a:rPr lang="en-US" dirty="0" smtClean="0"/>
              <a:t>Recent hemorrhage</a:t>
            </a:r>
          </a:p>
          <a:p>
            <a:r>
              <a:rPr lang="en-US" dirty="0" smtClean="0"/>
              <a:t>Impaired skin sensation</a:t>
            </a:r>
          </a:p>
          <a:p>
            <a:r>
              <a:rPr lang="en-US" dirty="0" smtClean="0"/>
              <a:t>Skin condition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33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Advantages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Easy to apply</a:t>
            </a:r>
          </a:p>
          <a:p>
            <a:r>
              <a:rPr lang="en-US" dirty="0" smtClean="0"/>
              <a:t>Available in various size and shape which fit most clinical need.</a:t>
            </a:r>
          </a:p>
          <a:p>
            <a:r>
              <a:rPr lang="en-US" dirty="0" smtClean="0"/>
              <a:t>Low cost minimal maintenance</a:t>
            </a:r>
          </a:p>
          <a:p>
            <a:r>
              <a:rPr lang="en-US" dirty="0" smtClean="0"/>
              <a:t>Low level of skill needed for application .</a:t>
            </a:r>
          </a:p>
          <a:p>
            <a:r>
              <a:rPr lang="en-US" dirty="0" smtClean="0"/>
              <a:t>Safe …</a:t>
            </a:r>
          </a:p>
          <a:p>
            <a:r>
              <a:rPr lang="en-US" dirty="0" smtClean="0"/>
              <a:t>Inexpensive material –packs and towels  </a:t>
            </a:r>
          </a:p>
        </p:txBody>
      </p:sp>
    </p:spTree>
    <p:extLst>
      <p:ext uri="{BB962C8B-B14F-4D97-AF65-F5344CB8AC3E}">
        <p14:creationId xmlns:p14="http://schemas.microsoft.com/office/powerpoint/2010/main" val="33887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Disadvantage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Hot moist pack must be moved to observe the treatment area during treatment.</a:t>
            </a:r>
          </a:p>
          <a:p>
            <a:r>
              <a:rPr lang="en-US" dirty="0" smtClean="0"/>
              <a:t>Patient may not tolerate the weight of hot pack</a:t>
            </a:r>
          </a:p>
          <a:p>
            <a:r>
              <a:rPr lang="en-US" dirty="0" smtClean="0"/>
              <a:t>Sometimes moist packs have a tendency to cause a skin rash..</a:t>
            </a:r>
          </a:p>
          <a:p>
            <a:r>
              <a:rPr lang="en-US" dirty="0" smtClean="0"/>
              <a:t>Active motion not practical during treatment .</a:t>
            </a:r>
          </a:p>
          <a:p>
            <a:r>
              <a:rPr lang="en-US" dirty="0" smtClean="0"/>
              <a:t>Expensive equipment.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Dangers And Precaution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Burn may occur due to-</a:t>
            </a:r>
          </a:p>
          <a:p>
            <a:pPr marL="1714500" lvl="3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dirty="0" smtClean="0"/>
              <a:t>Insufficient toweling </a:t>
            </a:r>
          </a:p>
          <a:p>
            <a:pPr marL="1714500" lvl="3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dirty="0" smtClean="0"/>
              <a:t>The temperature of the pack could be too high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Dehydration –because of excessive sweating .</a:t>
            </a:r>
          </a:p>
          <a:p>
            <a:pPr marL="1714500" lvl="3" indent="-457200">
              <a:lnSpc>
                <a:spcPct val="150000"/>
              </a:lnSpc>
              <a:buFont typeface="Wingdings" pitchFamily="2" charset="2"/>
              <a:buChar char="Ø"/>
            </a:pPr>
            <a:endParaRPr lang="en-US" sz="2800" dirty="0" smtClean="0"/>
          </a:p>
          <a:p>
            <a:pPr lvl="3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8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Contents of hot moist pack?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Method of application?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Indications ,contraindications?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Physiological effects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Therapeutic effects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2737</TotalTime>
  <Words>773</Words>
  <Application>Microsoft Office PowerPoint</Application>
  <PresentationFormat>On-screen Show (4:3)</PresentationFormat>
  <Paragraphs>152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HYDROCOLLATROL PACK</vt:lpstr>
      <vt:lpstr>Objectives</vt:lpstr>
      <vt:lpstr>Introduction </vt:lpstr>
      <vt:lpstr>Hydrocollator unit </vt:lpstr>
      <vt:lpstr>PowerPoint Presentation</vt:lpstr>
      <vt:lpstr>PowerPoint Presentation</vt:lpstr>
      <vt:lpstr>Hydrocollator Packs </vt:lpstr>
      <vt:lpstr>PowerPoint Presentation</vt:lpstr>
      <vt:lpstr>Method of application</vt:lpstr>
      <vt:lpstr>PowerPoint Presentation</vt:lpstr>
      <vt:lpstr>PowerPoint Presentation</vt:lpstr>
      <vt:lpstr>Physiological Effects of heat </vt:lpstr>
      <vt:lpstr>Hemodynamic effect </vt:lpstr>
      <vt:lpstr>PowerPoint Presentation</vt:lpstr>
      <vt:lpstr>Neuromuscular effect </vt:lpstr>
      <vt:lpstr>PowerPoint Presentation</vt:lpstr>
      <vt:lpstr>Metabolic rate</vt:lpstr>
      <vt:lpstr>Musculoskeletal effect </vt:lpstr>
      <vt:lpstr>PowerPoint Presentation</vt:lpstr>
      <vt:lpstr>Therapeutic effect </vt:lpstr>
      <vt:lpstr>Indications</vt:lpstr>
      <vt:lpstr>Contraindications</vt:lpstr>
      <vt:lpstr>Advantages </vt:lpstr>
      <vt:lpstr>Disadvantage </vt:lpstr>
      <vt:lpstr>Dangers And Precaution</vt:lpstr>
      <vt:lpstr>Questions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Hydrocollatrol pack</dc:title>
  <dc:creator>ICON COMPUTER</dc:creator>
  <cp:lastModifiedBy>HTC</cp:lastModifiedBy>
  <cp:revision>147</cp:revision>
  <dcterms:created xsi:type="dcterms:W3CDTF">2017-07-20T09:15:58Z</dcterms:created>
  <dcterms:modified xsi:type="dcterms:W3CDTF">2022-06-04T10:22:10Z</dcterms:modified>
</cp:coreProperties>
</file>