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6" r:id="rId2"/>
    <p:sldId id="257" r:id="rId3"/>
    <p:sldId id="277" r:id="rId4"/>
    <p:sldId id="259" r:id="rId5"/>
    <p:sldId id="274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1" r:id="rId16"/>
    <p:sldId id="272" r:id="rId17"/>
    <p:sldId id="276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1494" y="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71109-3416-424F-BD41-0BEDFEAC16A2}" type="datetimeFigureOut">
              <a:rPr lang="en-IN" smtClean="0"/>
              <a:t>11-02-2022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33ED-BAE0-453F-A38A-7B7C949FC8A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376421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71109-3416-424F-BD41-0BEDFEAC16A2}" type="datetimeFigureOut">
              <a:rPr lang="en-IN" smtClean="0"/>
              <a:t>11-02-2022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33ED-BAE0-453F-A38A-7B7C949FC8A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20848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71109-3416-424F-BD41-0BEDFEAC16A2}" type="datetimeFigureOut">
              <a:rPr lang="en-IN" smtClean="0"/>
              <a:t>11-02-2022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33ED-BAE0-453F-A38A-7B7C949FC8A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5351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71109-3416-424F-BD41-0BEDFEAC16A2}" type="datetimeFigureOut">
              <a:rPr lang="en-IN" smtClean="0"/>
              <a:t>11-02-2022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33ED-BAE0-453F-A38A-7B7C949FC8A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010470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71109-3416-424F-BD41-0BEDFEAC16A2}" type="datetimeFigureOut">
              <a:rPr lang="en-IN" smtClean="0"/>
              <a:t>11-02-2022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33ED-BAE0-453F-A38A-7B7C949FC8A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97038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71109-3416-424F-BD41-0BEDFEAC16A2}" type="datetimeFigureOut">
              <a:rPr lang="en-IN" smtClean="0"/>
              <a:t>11-02-2022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33ED-BAE0-453F-A38A-7B7C949FC8A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172772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71109-3416-424F-BD41-0BEDFEAC16A2}" type="datetimeFigureOut">
              <a:rPr lang="en-IN" smtClean="0"/>
              <a:t>11-02-2022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33ED-BAE0-453F-A38A-7B7C949FC8A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43503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71109-3416-424F-BD41-0BEDFEAC16A2}" type="datetimeFigureOut">
              <a:rPr lang="en-IN" smtClean="0"/>
              <a:t>11-02-2022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33ED-BAE0-453F-A38A-7B7C949FC8A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26990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71109-3416-424F-BD41-0BEDFEAC16A2}" type="datetimeFigureOut">
              <a:rPr lang="en-IN" smtClean="0"/>
              <a:t>11-02-2022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33ED-BAE0-453F-A38A-7B7C949FC8A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213252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71109-3416-424F-BD41-0BEDFEAC16A2}" type="datetimeFigureOut">
              <a:rPr lang="en-IN" smtClean="0"/>
              <a:t>11-02-2022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33ED-BAE0-453F-A38A-7B7C949FC8A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825913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71109-3416-424F-BD41-0BEDFEAC16A2}" type="datetimeFigureOut">
              <a:rPr lang="en-IN" smtClean="0"/>
              <a:t>11-02-2022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33ED-BAE0-453F-A38A-7B7C949FC8A4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768696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71109-3416-424F-BD41-0BEDFEAC16A2}" type="datetimeFigureOut">
              <a:rPr lang="en-IN" smtClean="0"/>
              <a:t>11-02-2022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33ED-BAE0-453F-A38A-7B7C949FC8A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2359787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71109-3416-424F-BD41-0BEDFEAC16A2}" type="datetimeFigureOut">
              <a:rPr lang="en-IN" smtClean="0"/>
              <a:t>11-02-2022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33ED-BAE0-453F-A38A-7B7C949FC8A4}" type="slidenum">
              <a:rPr lang="en-IN" smtClean="0"/>
              <a:t>‹#›</a:t>
            </a:fld>
            <a:endParaRPr lang="en-IN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278640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71109-3416-424F-BD41-0BEDFEAC16A2}" type="datetimeFigureOut">
              <a:rPr lang="en-IN" smtClean="0"/>
              <a:t>11-02-2022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33ED-BAE0-453F-A38A-7B7C949FC8A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5082507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71109-3416-424F-BD41-0BEDFEAC16A2}" type="datetimeFigureOut">
              <a:rPr lang="en-IN" smtClean="0"/>
              <a:t>11-02-2022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33ED-BAE0-453F-A38A-7B7C949FC8A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954477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71109-3416-424F-BD41-0BEDFEAC16A2}" type="datetimeFigureOut">
              <a:rPr lang="en-IN" smtClean="0"/>
              <a:t>11-02-2022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033ED-BAE0-453F-A38A-7B7C949FC8A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813548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A71109-3416-424F-BD41-0BEDFEAC16A2}" type="datetimeFigureOut">
              <a:rPr lang="en-IN" smtClean="0"/>
              <a:t>11-02-2022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AD033ED-BAE0-453F-A38A-7B7C949FC8A4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02251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  <p:sldLayoutId id="2147483900" r:id="rId12"/>
    <p:sldLayoutId id="2147483901" r:id="rId13"/>
    <p:sldLayoutId id="2147483902" r:id="rId14"/>
    <p:sldLayoutId id="2147483903" r:id="rId15"/>
    <p:sldLayoutId id="214748390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980728"/>
            <a:ext cx="7772400" cy="3096343"/>
          </a:xfrm>
        </p:spPr>
        <p:txBody>
          <a:bodyPr>
            <a:normAutofit fontScale="90000"/>
          </a:bodyPr>
          <a:lstStyle/>
          <a:p>
            <a:r>
              <a:rPr lang="en-IN" b="1" dirty="0" smtClean="0">
                <a:solidFill>
                  <a:srgbClr val="FF0000"/>
                </a:solidFill>
              </a:rPr>
              <a:t>LIMB LENGTH    DISCRIPANCY</a:t>
            </a:r>
            <a:br>
              <a:rPr lang="en-IN" b="1" dirty="0" smtClean="0">
                <a:solidFill>
                  <a:srgbClr val="FF0000"/>
                </a:solidFill>
              </a:rPr>
            </a:br>
            <a:r>
              <a:rPr lang="en-IN" b="1" dirty="0" smtClean="0">
                <a:solidFill>
                  <a:srgbClr val="FF0000"/>
                </a:solidFill>
              </a:rPr>
              <a:t>                       OR</a:t>
            </a:r>
            <a:br>
              <a:rPr lang="en-IN" b="1" dirty="0" smtClean="0">
                <a:solidFill>
                  <a:srgbClr val="FF0000"/>
                </a:solidFill>
              </a:rPr>
            </a:br>
            <a:r>
              <a:rPr lang="en-IN" b="1" dirty="0" smtClean="0">
                <a:solidFill>
                  <a:srgbClr val="FF0000"/>
                </a:solidFill>
              </a:rPr>
              <a:t>               ANISOMELIA</a:t>
            </a:r>
            <a:endParaRPr lang="en-IN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39752" y="3886200"/>
            <a:ext cx="6624736" cy="1631032"/>
          </a:xfrm>
        </p:spPr>
        <p:txBody>
          <a:bodyPr>
            <a:normAutofit/>
          </a:bodyPr>
          <a:lstStyle/>
          <a:p>
            <a:pPr algn="r"/>
            <a:endParaRPr lang="en-IN" dirty="0" smtClean="0"/>
          </a:p>
          <a:p>
            <a:pPr algn="r"/>
            <a:endParaRPr lang="en-IN" dirty="0"/>
          </a:p>
          <a:p>
            <a:pPr algn="r"/>
            <a:endParaRPr lang="en-IN" sz="14400" dirty="0" smtClean="0"/>
          </a:p>
        </p:txBody>
      </p:sp>
    </p:spTree>
    <p:extLst>
      <p:ext uri="{BB962C8B-B14F-4D97-AF65-F5344CB8AC3E}">
        <p14:creationId xmlns:p14="http://schemas.microsoft.com/office/powerpoint/2010/main" val="5221333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5865515"/>
          </a:xfrm>
        </p:spPr>
        <p:txBody>
          <a:bodyPr/>
          <a:lstStyle/>
          <a:p>
            <a:r>
              <a:rPr lang="en-IN" dirty="0" smtClean="0"/>
              <a:t>Limb length discrepancy, is defined as a condition in which the paired lower extremity limbs have a noticeably unequal length.</a:t>
            </a:r>
          </a:p>
          <a:p>
            <a:r>
              <a:rPr lang="en-IN" dirty="0" smtClean="0"/>
              <a:t>1 to 1.5 cm are normal </a:t>
            </a:r>
            <a:endParaRPr lang="en-IN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060848"/>
            <a:ext cx="4536503" cy="42980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0274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It is divided into two etiological groups-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1) Structural (SLLD) or Anatomical: </a:t>
            </a:r>
          </a:p>
          <a:p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Differences in leg length resulting from inequalities in bony structures.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      a) Congenital- CHD(Congenital Hip Dislocation), </a:t>
            </a:r>
            <a:r>
              <a:rPr lang="en-US" dirty="0" err="1" smtClean="0"/>
              <a:t>hemiatrophy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   b) Acquired- Paralysis, </a:t>
            </a:r>
            <a:r>
              <a:rPr lang="en-US" dirty="0" err="1" smtClean="0"/>
              <a:t>Tumours</a:t>
            </a:r>
            <a:r>
              <a:rPr lang="en-US" dirty="0" smtClean="0"/>
              <a:t>, Surgery, prosthetic hip replacement, Slipped capital femoral epiphysis.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35147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IN" dirty="0" smtClean="0">
                <a:solidFill>
                  <a:srgbClr val="FF0000"/>
                </a:solidFill>
              </a:rPr>
              <a:t>2) Functional LLD-</a:t>
            </a:r>
            <a:endParaRPr lang="en-IN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2"/>
            <a:ext cx="8229600" cy="5516562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IN" dirty="0" smtClean="0"/>
              <a:t>	</a:t>
            </a:r>
          </a:p>
          <a:p>
            <a:pPr marL="457200" lvl="1" indent="0">
              <a:buNone/>
            </a:pPr>
            <a:endParaRPr lang="en-IN" dirty="0"/>
          </a:p>
          <a:p>
            <a:pPr marL="457200" lvl="1" indent="0">
              <a:buNone/>
            </a:pPr>
            <a:endParaRPr lang="en-IN" dirty="0" smtClean="0"/>
          </a:p>
          <a:p>
            <a:pPr marL="457200" lvl="1" indent="0">
              <a:buNone/>
            </a:pPr>
            <a:r>
              <a:rPr lang="en-IN" dirty="0" smtClean="0"/>
              <a:t>Those that are result of altered mechanics of lower extremity.</a:t>
            </a:r>
          </a:p>
          <a:p>
            <a:pPr marL="457200" lvl="1" indent="0">
              <a:buNone/>
            </a:pPr>
            <a:r>
              <a:rPr lang="en-IN" dirty="0"/>
              <a:t>	</a:t>
            </a:r>
            <a:r>
              <a:rPr lang="en-IN" dirty="0" smtClean="0"/>
              <a:t>The shorting which remains even after compensation by the body.</a:t>
            </a:r>
          </a:p>
          <a:p>
            <a:pPr marL="457200" lvl="1" indent="0">
              <a:buNone/>
            </a:pPr>
            <a:r>
              <a:rPr lang="en-IN" dirty="0"/>
              <a:t>	</a:t>
            </a:r>
            <a:r>
              <a:rPr lang="en-IN" dirty="0" smtClean="0"/>
              <a:t>e.g. Muscle tightness/ weakness</a:t>
            </a:r>
          </a:p>
          <a:p>
            <a:pPr marL="457200" lvl="1" indent="0">
              <a:buNone/>
            </a:pPr>
            <a:r>
              <a:rPr lang="en-IN" dirty="0"/>
              <a:t>	</a:t>
            </a:r>
            <a:r>
              <a:rPr lang="en-IN" dirty="0" smtClean="0"/>
              <a:t>       Joint stiffness</a:t>
            </a:r>
          </a:p>
          <a:p>
            <a:pPr marL="457200" lvl="1" indent="0">
              <a:buNone/>
            </a:pPr>
            <a:r>
              <a:rPr lang="en-IN" dirty="0"/>
              <a:t>	</a:t>
            </a:r>
            <a:r>
              <a:rPr lang="en-IN" dirty="0" smtClean="0"/>
              <a:t>       pronation or supination of one foot</a:t>
            </a:r>
          </a:p>
          <a:p>
            <a:pPr marL="457200" lvl="1" indent="0">
              <a:buNone/>
            </a:pPr>
            <a:r>
              <a:rPr lang="en-IN" dirty="0"/>
              <a:t>	</a:t>
            </a:r>
            <a:r>
              <a:rPr lang="en-IN" dirty="0" smtClean="0"/>
              <a:t>       knee hyperextension</a:t>
            </a:r>
          </a:p>
          <a:p>
            <a:pPr marL="457200" lvl="1" indent="0">
              <a:buNone/>
            </a:pPr>
            <a:r>
              <a:rPr lang="en-IN" dirty="0"/>
              <a:t>	</a:t>
            </a:r>
            <a:r>
              <a:rPr lang="en-IN" dirty="0" smtClean="0"/>
              <a:t>       Lumbar scoliosis.</a:t>
            </a:r>
          </a:p>
          <a:p>
            <a:pPr marL="457200" lvl="1" indent="0">
              <a:buNone/>
            </a:pPr>
            <a:r>
              <a:rPr lang="en-IN" dirty="0"/>
              <a:t>	</a:t>
            </a:r>
            <a:r>
              <a:rPr lang="en-IN" dirty="0" smtClean="0"/>
              <a:t>        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181247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 algn="ctr">
              <a:buNone/>
            </a:pPr>
            <a:r>
              <a:rPr lang="en-IN" dirty="0" smtClean="0">
                <a:solidFill>
                  <a:srgbClr val="002060"/>
                </a:solidFill>
              </a:rPr>
              <a:t>Measurements</a:t>
            </a:r>
          </a:p>
          <a:p>
            <a:pPr marL="0" indent="0">
              <a:buNone/>
            </a:pPr>
            <a:r>
              <a:rPr lang="en-IN" dirty="0" smtClean="0"/>
              <a:t>1) Apparent Limb Length Measurement</a:t>
            </a:r>
          </a:p>
          <a:p>
            <a:pPr marL="0" indent="0">
              <a:buNone/>
            </a:pPr>
            <a:r>
              <a:rPr lang="en-IN" dirty="0" smtClean="0"/>
              <a:t>2) True Limb Length Measurement</a:t>
            </a:r>
          </a:p>
          <a:p>
            <a:pPr marL="0" indent="0">
              <a:buNone/>
            </a:pPr>
            <a:r>
              <a:rPr lang="en-IN" dirty="0" smtClean="0"/>
              <a:t>3) Segmental Limb Length Measurement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072763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dirty="0" smtClean="0">
                <a:solidFill>
                  <a:srgbClr val="FF0000"/>
                </a:solidFill>
              </a:rPr>
              <a:t>APPARENT LIMB LENGTH MEASUREMENT</a:t>
            </a:r>
            <a:endParaRPr lang="en-IN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arenR"/>
            </a:pPr>
            <a:r>
              <a:rPr lang="en-IN" dirty="0" smtClean="0">
                <a:solidFill>
                  <a:srgbClr val="0070C0"/>
                </a:solidFill>
              </a:rPr>
              <a:t>Lower limb-</a:t>
            </a:r>
          </a:p>
          <a:p>
            <a:pPr marL="0" indent="0">
              <a:buNone/>
            </a:pPr>
            <a:r>
              <a:rPr lang="en-IN" dirty="0"/>
              <a:t>	P</a:t>
            </a:r>
            <a:r>
              <a:rPr lang="en-IN" dirty="0" smtClean="0"/>
              <a:t>atient  supine on couch, both leg parallel and in alignment with body.</a:t>
            </a:r>
          </a:p>
          <a:p>
            <a:pPr marL="0" indent="0">
              <a:buNone/>
            </a:pPr>
            <a:r>
              <a:rPr lang="en-IN" dirty="0"/>
              <a:t>	</a:t>
            </a:r>
            <a:r>
              <a:rPr lang="en-IN" dirty="0" smtClean="0"/>
              <a:t>Measurement taken from fixed point in the middle of trunk. (</a:t>
            </a:r>
            <a:r>
              <a:rPr lang="en-IN" dirty="0" err="1" smtClean="0"/>
              <a:t>Xiphisternum</a:t>
            </a:r>
            <a:r>
              <a:rPr lang="en-IN" dirty="0" smtClean="0"/>
              <a:t> or umbilicus to prominent tip of medial malleolus)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8689085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N" dirty="0" smtClean="0">
                <a:solidFill>
                  <a:srgbClr val="0070C0"/>
                </a:solidFill>
              </a:rPr>
              <a:t>B) Upper limb-</a:t>
            </a:r>
          </a:p>
          <a:p>
            <a:pPr marL="0" indent="0">
              <a:buNone/>
            </a:pPr>
            <a:r>
              <a:rPr lang="en-IN" dirty="0">
                <a:solidFill>
                  <a:srgbClr val="0070C0"/>
                </a:solidFill>
              </a:rPr>
              <a:t>	</a:t>
            </a:r>
            <a:r>
              <a:rPr lang="en-IN" dirty="0" smtClean="0"/>
              <a:t>C7 </a:t>
            </a:r>
            <a:r>
              <a:rPr lang="en-IN" dirty="0" err="1" smtClean="0"/>
              <a:t>spinous</a:t>
            </a:r>
            <a:r>
              <a:rPr lang="en-IN" dirty="0" smtClean="0"/>
              <a:t> process to ulnar </a:t>
            </a:r>
            <a:r>
              <a:rPr lang="en-IN" dirty="0" err="1" smtClean="0"/>
              <a:t>styloid</a:t>
            </a:r>
            <a:r>
              <a:rPr lang="en-IN" dirty="0" smtClean="0"/>
              <a:t> process. </a:t>
            </a:r>
            <a:endParaRPr lang="en-IN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9752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dirty="0" smtClean="0">
                <a:solidFill>
                  <a:srgbClr val="FF0000"/>
                </a:solidFill>
              </a:rPr>
              <a:t>TRUE LIMB LENGTH MEASUREMENT</a:t>
            </a:r>
            <a:endParaRPr lang="en-IN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0400"/>
            <a:ext cx="8229600" cy="4195763"/>
          </a:xfrm>
        </p:spPr>
        <p:txBody>
          <a:bodyPr/>
          <a:lstStyle/>
          <a:p>
            <a:pPr marL="0" indent="0">
              <a:buNone/>
            </a:pPr>
            <a:r>
              <a:rPr lang="en-IN" dirty="0" smtClean="0">
                <a:solidFill>
                  <a:srgbClr val="0070C0"/>
                </a:solidFill>
              </a:rPr>
              <a:t>A)Lower limb- </a:t>
            </a:r>
          </a:p>
          <a:p>
            <a:pPr marL="0" indent="0">
              <a:buNone/>
            </a:pPr>
            <a:r>
              <a:rPr lang="en-IN" dirty="0">
                <a:solidFill>
                  <a:srgbClr val="0070C0"/>
                </a:solidFill>
              </a:rPr>
              <a:t> </a:t>
            </a:r>
            <a:r>
              <a:rPr lang="en-IN" dirty="0"/>
              <a:t>P</a:t>
            </a:r>
            <a:r>
              <a:rPr lang="en-IN" dirty="0" smtClean="0"/>
              <a:t>atient Supine </a:t>
            </a:r>
          </a:p>
          <a:p>
            <a:pPr marL="0" indent="0">
              <a:buNone/>
            </a:pPr>
            <a:r>
              <a:rPr lang="en-IN" dirty="0" smtClean="0">
                <a:solidFill>
                  <a:schemeClr val="accent4"/>
                </a:solidFill>
              </a:rPr>
              <a:t>Squaring </a:t>
            </a:r>
            <a:r>
              <a:rPr lang="en-IN" dirty="0" smtClean="0"/>
              <a:t>of pelvis- both ASIS are equal </a:t>
            </a:r>
          </a:p>
          <a:p>
            <a:pPr marL="0" indent="0">
              <a:buNone/>
            </a:pPr>
            <a:r>
              <a:rPr lang="en-IN" dirty="0" smtClean="0"/>
              <a:t>Length is measured from ASIS to the tip of medial malleolus</a:t>
            </a:r>
            <a:endParaRPr lang="en-IN" dirty="0" smtClean="0">
              <a:solidFill>
                <a:srgbClr val="0070C0"/>
              </a:solidFill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964043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N" dirty="0" smtClean="0">
                <a:solidFill>
                  <a:srgbClr val="0070C0"/>
                </a:solidFill>
              </a:rPr>
              <a:t>B)Upper limb- </a:t>
            </a:r>
          </a:p>
          <a:p>
            <a:pPr marL="0" indent="0">
              <a:buNone/>
            </a:pPr>
            <a:r>
              <a:rPr lang="en-IN" dirty="0">
                <a:solidFill>
                  <a:srgbClr val="0070C0"/>
                </a:solidFill>
              </a:rPr>
              <a:t>	</a:t>
            </a:r>
            <a:r>
              <a:rPr lang="en-IN" dirty="0" smtClean="0"/>
              <a:t>Acromion process to ulnar </a:t>
            </a:r>
            <a:r>
              <a:rPr lang="en-IN" dirty="0" err="1" smtClean="0"/>
              <a:t>styloid</a:t>
            </a:r>
            <a:r>
              <a:rPr lang="en-IN" dirty="0" smtClean="0"/>
              <a:t> process.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5949645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dirty="0" smtClean="0">
                <a:solidFill>
                  <a:srgbClr val="FF0000"/>
                </a:solidFill>
              </a:rPr>
              <a:t>SEGMENTAL LIMB LENGTH MEASUREMENT</a:t>
            </a:r>
            <a:endParaRPr lang="en-IN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N" dirty="0" smtClean="0">
                <a:solidFill>
                  <a:srgbClr val="0070C0"/>
                </a:solidFill>
              </a:rPr>
              <a:t>A)Lower limb- </a:t>
            </a:r>
          </a:p>
          <a:p>
            <a:pPr marL="0" indent="0">
              <a:buNone/>
            </a:pPr>
            <a:r>
              <a:rPr lang="en-IN" dirty="0">
                <a:solidFill>
                  <a:srgbClr val="0070C0"/>
                </a:solidFill>
              </a:rPr>
              <a:t>	</a:t>
            </a:r>
            <a:r>
              <a:rPr lang="en-IN" dirty="0" smtClean="0"/>
              <a:t>ASIS to mid point of patella – mid point of patella to medial malleolus.</a:t>
            </a:r>
          </a:p>
          <a:p>
            <a:pPr marL="0" indent="0">
              <a:buNone/>
            </a:pPr>
            <a:r>
              <a:rPr lang="en-IN" dirty="0" smtClean="0">
                <a:solidFill>
                  <a:srgbClr val="0070C0"/>
                </a:solidFill>
              </a:rPr>
              <a:t>B)Upper limb- </a:t>
            </a:r>
          </a:p>
          <a:p>
            <a:pPr marL="0" indent="0">
              <a:buNone/>
            </a:pPr>
            <a:r>
              <a:rPr lang="en-IN" b="1" dirty="0" smtClean="0"/>
              <a:t>	</a:t>
            </a:r>
            <a:r>
              <a:rPr lang="en-IN" dirty="0" smtClean="0"/>
              <a:t>Acromion process to olecranon process – olecranon process to ulnar </a:t>
            </a:r>
            <a:r>
              <a:rPr lang="en-IN" dirty="0" err="1" smtClean="0"/>
              <a:t>styloid</a:t>
            </a:r>
            <a:r>
              <a:rPr lang="en-IN" dirty="0" smtClean="0"/>
              <a:t>.</a:t>
            </a:r>
            <a:endParaRPr lang="en-IN" b="1" dirty="0" smtClean="0"/>
          </a:p>
          <a:p>
            <a:pPr marL="0" indent="0">
              <a:buNone/>
            </a:pPr>
            <a:r>
              <a:rPr lang="en-IN" dirty="0" smtClean="0"/>
              <a:t> 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62150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>
                <a:solidFill>
                  <a:srgbClr val="FF0000"/>
                </a:solidFill>
              </a:rPr>
              <a:t>STANDING POSITION</a:t>
            </a:r>
            <a:endParaRPr lang="en-IN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N" smtClean="0"/>
              <a:t>-Patient </a:t>
            </a:r>
            <a:r>
              <a:rPr lang="en-IN" dirty="0" smtClean="0"/>
              <a:t>stand against the wall, facing examiner pelvis may be tilted due to shorting of </a:t>
            </a:r>
            <a:r>
              <a:rPr lang="en-IN" smtClean="0"/>
              <a:t>the limb.</a:t>
            </a:r>
            <a:endParaRPr lang="en-IN" dirty="0" smtClean="0"/>
          </a:p>
          <a:p>
            <a:pPr marL="0" indent="0">
              <a:buNone/>
            </a:pPr>
            <a:r>
              <a:rPr lang="en-IN" dirty="0"/>
              <a:t> </a:t>
            </a:r>
            <a:r>
              <a:rPr lang="en-IN" dirty="0" smtClean="0"/>
              <a:t>-</a:t>
            </a:r>
            <a:r>
              <a:rPr lang="en-IN" dirty="0"/>
              <a:t>U</a:t>
            </a:r>
            <a:r>
              <a:rPr lang="en-IN" dirty="0" smtClean="0"/>
              <a:t>se wooden blocks till squaring of pelvis measure block height.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7412981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IN" dirty="0" smtClean="0">
                <a:solidFill>
                  <a:srgbClr val="7030A0"/>
                </a:solidFill>
              </a:rPr>
              <a:t>Bryant’s Triangle:</a:t>
            </a:r>
            <a:endParaRPr lang="en-IN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616624"/>
          </a:xfrm>
        </p:spPr>
        <p:txBody>
          <a:bodyPr>
            <a:normAutofit/>
          </a:bodyPr>
          <a:lstStyle/>
          <a:p>
            <a:r>
              <a:rPr lang="en-IN" dirty="0" smtClean="0"/>
              <a:t>Patient supine with squaring of pelvis </a:t>
            </a:r>
          </a:p>
          <a:p>
            <a:r>
              <a:rPr lang="en-IN" dirty="0" smtClean="0"/>
              <a:t>Tip of greater trochanter and ASIS on both side are marked.</a:t>
            </a:r>
          </a:p>
          <a:p>
            <a:r>
              <a:rPr lang="en-IN" dirty="0" smtClean="0"/>
              <a:t>A perpendicular line is dropped from each ASIS to the bed.</a:t>
            </a:r>
          </a:p>
          <a:p>
            <a:r>
              <a:rPr lang="en-IN" dirty="0" smtClean="0"/>
              <a:t>From tip of greater trochanter, another perpendicular is dropped on first one . The tips of ASIS and GT are joined on the respective sides.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4723488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>
                <a:solidFill>
                  <a:srgbClr val="7030A0"/>
                </a:solidFill>
              </a:rPr>
              <a:t>Hip flexion test</a:t>
            </a:r>
            <a:endParaRPr lang="en-IN" dirty="0">
              <a:solidFill>
                <a:srgbClr val="7030A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/>
              <a:t>Patient supine with hip and knee flexed to 90 degrees. Compare the level of both knee joint.</a:t>
            </a:r>
          </a:p>
          <a:p>
            <a:r>
              <a:rPr lang="en-IN" dirty="0" smtClean="0"/>
              <a:t>Any change in length denotes femoral shorting.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862185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>
                <a:solidFill>
                  <a:srgbClr val="FF0000"/>
                </a:solidFill>
              </a:rPr>
              <a:t>IMAGING METHOD</a:t>
            </a:r>
            <a:endParaRPr lang="en-IN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AutoNum type="alphaUcParenR"/>
            </a:pPr>
            <a:r>
              <a:rPr lang="en-IN" dirty="0" smtClean="0">
                <a:solidFill>
                  <a:srgbClr val="0070C0"/>
                </a:solidFill>
              </a:rPr>
              <a:t>ORTHOROENTOGENOGRAM</a:t>
            </a:r>
          </a:p>
          <a:p>
            <a:pPr marL="0" indent="0">
              <a:buNone/>
            </a:pPr>
            <a:r>
              <a:rPr lang="en-IN" dirty="0"/>
              <a:t>	</a:t>
            </a:r>
            <a:r>
              <a:rPr lang="en-IN" dirty="0" smtClean="0"/>
              <a:t>Initially described by Green in 1946.</a:t>
            </a:r>
          </a:p>
          <a:p>
            <a:pPr marL="0" indent="0">
              <a:buNone/>
            </a:pPr>
            <a:r>
              <a:rPr lang="en-IN" dirty="0">
                <a:solidFill>
                  <a:srgbClr val="0070C0"/>
                </a:solidFill>
              </a:rPr>
              <a:t>	</a:t>
            </a:r>
            <a:r>
              <a:rPr lang="en-IN" dirty="0" smtClean="0"/>
              <a:t>It utilizes 3 radiographic exposures cantered over the  hip, knee and ankle joints in order to minimize magnification error.</a:t>
            </a:r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87610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IN" dirty="0" smtClean="0">
                <a:solidFill>
                  <a:srgbClr val="00B0F0"/>
                </a:solidFill>
              </a:rPr>
              <a:t>B) SCANOGRAM</a:t>
            </a:r>
            <a:endParaRPr lang="en-IN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/>
              <a:t>Standard sized cassette (35x43 cm) is used.</a:t>
            </a:r>
          </a:p>
          <a:p>
            <a:r>
              <a:rPr lang="en-IN" dirty="0" smtClean="0"/>
              <a:t>Term derived from slit </a:t>
            </a:r>
            <a:r>
              <a:rPr lang="en-IN" dirty="0" err="1" smtClean="0"/>
              <a:t>scanography</a:t>
            </a:r>
            <a:r>
              <a:rPr lang="en-IN" dirty="0" smtClean="0"/>
              <a:t> described in 1937, in which x-ray beam is tightly collimated to a thin transverse slit that exposes film as x-ray tube is moved from one end of the limb to another.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6482832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IN" dirty="0" smtClean="0">
                <a:solidFill>
                  <a:srgbClr val="00B0F0"/>
                </a:solidFill>
              </a:rPr>
              <a:t>C) TELEOROENTGENOGRAM</a:t>
            </a:r>
            <a:r>
              <a:rPr lang="en-IN" dirty="0" smtClean="0"/>
              <a:t>: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/>
              <a:t>Full length standing AP radiograph, consisting of single radiographic exposure of both LL with x-ray beam </a:t>
            </a:r>
            <a:r>
              <a:rPr lang="en-IN" dirty="0" err="1" smtClean="0"/>
              <a:t>centered</a:t>
            </a:r>
            <a:r>
              <a:rPr lang="en-IN" dirty="0" smtClean="0"/>
              <a:t> at the knee from a distance of 6 feet , patient standing erect with both patella pointing anteriorly.</a:t>
            </a:r>
          </a:p>
          <a:p>
            <a:endParaRPr lang="en-IN" dirty="0" smtClean="0"/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26744434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IN" sz="8800" dirty="0" smtClean="0"/>
          </a:p>
          <a:p>
            <a:pPr marL="0" indent="0">
              <a:buNone/>
            </a:pPr>
            <a:r>
              <a:rPr lang="en-IN" sz="8800" smtClean="0"/>
              <a:t>     THANK </a:t>
            </a:r>
            <a:r>
              <a:rPr lang="en-IN" sz="8800" dirty="0" smtClean="0"/>
              <a:t>YOU</a:t>
            </a:r>
            <a:endParaRPr lang="en-IN" sz="8800" dirty="0"/>
          </a:p>
        </p:txBody>
      </p:sp>
    </p:spTree>
    <p:extLst>
      <p:ext uri="{BB962C8B-B14F-4D97-AF65-F5344CB8AC3E}">
        <p14:creationId xmlns:p14="http://schemas.microsoft.com/office/powerpoint/2010/main" val="113011224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332</TotalTime>
  <Words>377</Words>
  <Application>Microsoft Office PowerPoint</Application>
  <PresentationFormat>On-screen Show (4:3)</PresentationFormat>
  <Paragraphs>71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Trebuchet MS</vt:lpstr>
      <vt:lpstr>Wingdings 3</vt:lpstr>
      <vt:lpstr>Facet</vt:lpstr>
      <vt:lpstr>LIMB LENGTH    DISCRIPANCY                        OR                ANISOMELIA</vt:lpstr>
      <vt:lpstr>PowerPoint Presentation</vt:lpstr>
      <vt:lpstr>It is divided into two etiological groups-</vt:lpstr>
      <vt:lpstr>2) Functional LLD-</vt:lpstr>
      <vt:lpstr>PowerPoint Presentation</vt:lpstr>
      <vt:lpstr>APPARENT LIMB LENGTH MEASUREMENT</vt:lpstr>
      <vt:lpstr>PowerPoint Presentation</vt:lpstr>
      <vt:lpstr>TRUE LIMB LENGTH MEASUREMENT</vt:lpstr>
      <vt:lpstr>PowerPoint Presentation</vt:lpstr>
      <vt:lpstr>SEGMENTAL LIMB LENGTH MEASUREMENT</vt:lpstr>
      <vt:lpstr>STANDING POSITION</vt:lpstr>
      <vt:lpstr>Bryant’s Triangle:</vt:lpstr>
      <vt:lpstr>Hip flexion test</vt:lpstr>
      <vt:lpstr>IMAGING METHOD</vt:lpstr>
      <vt:lpstr>B) SCANOGRAM</vt:lpstr>
      <vt:lpstr>C) TELEOROENTGENOGRAM: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LIMB LENGTH DISCRIPANCY</dc:title>
  <dc:creator>HTC</dc:creator>
  <cp:lastModifiedBy>Admin</cp:lastModifiedBy>
  <cp:revision>51</cp:revision>
  <dcterms:created xsi:type="dcterms:W3CDTF">2018-11-29T03:48:44Z</dcterms:created>
  <dcterms:modified xsi:type="dcterms:W3CDTF">2022-02-11T09:48:02Z</dcterms:modified>
</cp:coreProperties>
</file>