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109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17" name="Footer Placeholder 16"/>
          <p:cNvSpPr>
            <a:spLocks noGrp="1"/>
          </p:cNvSpPr>
          <p:nvPr>
            <p:ph type="ftr" sz="quarter" idx="11"/>
          </p:nvPr>
        </p:nvSpPr>
        <p:spPr/>
        <p:txBody>
          <a:bodyPr/>
          <a:lstStyle>
            <a:extLst/>
          </a:lstStyle>
          <a:p>
            <a:endParaRPr lang="en-US"/>
          </a:p>
        </p:txBody>
      </p:sp>
      <p:sp>
        <p:nvSpPr>
          <p:cNvPr id="29" name="Slide Number Placeholder 28"/>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fld id="{1D8BD707-D9CF-40AE-B4C6-C98DA3205C09}" type="datetimeFigureOut">
              <a:rPr lang="en-US" smtClean="0"/>
              <a:pPr/>
              <a:t>2/11/2022</a:t>
            </a:fld>
            <a:endParaRPr lang="en-US"/>
          </a:p>
        </p:txBody>
      </p:sp>
      <p:sp>
        <p:nvSpPr>
          <p:cNvPr id="6" name="Footer Placeholder 5"/>
          <p:cNvSpPr>
            <a:spLocks noGrp="1"/>
          </p:cNvSpPr>
          <p:nvPr>
            <p:ph type="ftr" sz="quarter" idx="11"/>
          </p:nvPr>
        </p:nvSpPr>
        <p:spPr>
          <a:xfrm>
            <a:off x="914400" y="55499"/>
            <a:ext cx="5562600" cy="365125"/>
          </a:xfrm>
        </p:spPr>
        <p:txBody>
          <a:bodyPr/>
          <a:lstStyle>
            <a:extLst/>
          </a:lstStyle>
          <a:p>
            <a:endParaRPr lang="en-US"/>
          </a:p>
        </p:txBody>
      </p:sp>
      <p:sp>
        <p:nvSpPr>
          <p:cNvPr id="7" name="Slide Number Placeholder 6"/>
          <p:cNvSpPr>
            <a:spLocks noGrp="1"/>
          </p:cNvSpPr>
          <p:nvPr>
            <p:ph type="sldNum" sz="quarter" idx="12"/>
          </p:nvPr>
        </p:nvSpPr>
        <p:spPr>
          <a:xfrm>
            <a:off x="8610600" y="55499"/>
            <a:ext cx="457200" cy="365125"/>
          </a:xfrm>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1D8BD707-D9CF-40AE-B4C6-C98DA3205C09}" type="datetimeFigureOut">
              <a:rPr lang="en-US" smtClean="0"/>
              <a:pPr/>
              <a:t>2/11/2022</a:t>
            </a:fld>
            <a:endParaRPr lang="en-US"/>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1055" y="339437"/>
            <a:ext cx="7772400" cy="1184563"/>
          </a:xfrm>
        </p:spPr>
        <p:txBody>
          <a:bodyPr/>
          <a:lstStyle/>
          <a:p>
            <a:pPr algn="ctr"/>
            <a:r>
              <a:rPr lang="en-US" dirty="0" smtClean="0"/>
              <a:t>Group </a:t>
            </a:r>
            <a:r>
              <a:rPr lang="en-US" dirty="0" smtClean="0"/>
              <a:t>Exercises</a:t>
            </a:r>
            <a:br>
              <a:rPr lang="en-US" dirty="0" smtClean="0"/>
            </a:br>
            <a:endParaRPr lang="en-US" dirty="0"/>
          </a:p>
        </p:txBody>
      </p:sp>
      <p:sp>
        <p:nvSpPr>
          <p:cNvPr id="3" name="Subtitle 2"/>
          <p:cNvSpPr>
            <a:spLocks noGrp="1"/>
          </p:cNvSpPr>
          <p:nvPr>
            <p:ph type="subTitle" idx="1"/>
          </p:nvPr>
        </p:nvSpPr>
        <p:spPr>
          <a:xfrm>
            <a:off x="1752600" y="4800600"/>
            <a:ext cx="3505200" cy="2575559"/>
          </a:xfrm>
        </p:spPr>
        <p:txBody>
          <a:bodyPr/>
          <a:lstStyle/>
          <a:p>
            <a:r>
              <a:rPr lang="en-US" dirty="0" err="1" smtClean="0"/>
              <a:t>Dr.Mayuri</a:t>
            </a:r>
            <a:r>
              <a:rPr lang="en-US" dirty="0" smtClean="0"/>
              <a:t> </a:t>
            </a:r>
            <a:r>
              <a:rPr lang="en-US" dirty="0" err="1" smtClean="0"/>
              <a:t>Dattatray</a:t>
            </a:r>
            <a:r>
              <a:rPr lang="en-US" dirty="0" smtClean="0"/>
              <a:t> </a:t>
            </a:r>
            <a:r>
              <a:rPr lang="en-US" dirty="0" err="1" smtClean="0"/>
              <a:t>Burungale</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0" y="2870887"/>
            <a:ext cx="5943600" cy="3657600"/>
          </a:xfrm>
          <a:prstGeom prst="rect">
            <a:avLst/>
          </a:prstGeom>
        </p:spPr>
      </p:pic>
    </p:spTree>
  </p:cSld>
  <p:clrMapOvr>
    <a:masterClrMapping/>
  </p:clrMapOvr>
  <p:transition advTm="8638"/>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772400" cy="914400"/>
          </a:xfrm>
        </p:spPr>
        <p:txBody>
          <a:bodyPr/>
          <a:lstStyle/>
          <a:p>
            <a:pPr algn="ctr"/>
            <a:r>
              <a:rPr lang="en-US" dirty="0" smtClean="0"/>
              <a:t>CONTENTS</a:t>
            </a:r>
            <a:endParaRPr lang="en-US" dirty="0"/>
          </a:p>
        </p:txBody>
      </p:sp>
      <p:sp>
        <p:nvSpPr>
          <p:cNvPr id="3" name="Content Placeholder 2"/>
          <p:cNvSpPr>
            <a:spLocks noGrp="1"/>
          </p:cNvSpPr>
          <p:nvPr>
            <p:ph idx="1"/>
          </p:nvPr>
        </p:nvSpPr>
        <p:spPr>
          <a:xfrm>
            <a:off x="914400" y="1066800"/>
            <a:ext cx="7772400" cy="5288760"/>
          </a:xfrm>
        </p:spPr>
        <p:txBody>
          <a:bodyPr>
            <a:normAutofit/>
          </a:bodyPr>
          <a:lstStyle/>
          <a:p>
            <a:pPr algn="just">
              <a:lnSpc>
                <a:spcPct val="150000"/>
              </a:lnSpc>
            </a:pPr>
            <a:r>
              <a:rPr lang="en-US" sz="2400" dirty="0" smtClean="0">
                <a:latin typeface="Times New Roman" pitchFamily="18" charset="0"/>
                <a:cs typeface="Times New Roman" pitchFamily="18" charset="0"/>
              </a:rPr>
              <a:t>Definition</a:t>
            </a:r>
          </a:p>
          <a:p>
            <a:pPr algn="just">
              <a:lnSpc>
                <a:spcPct val="150000"/>
              </a:lnSpc>
            </a:pPr>
            <a:r>
              <a:rPr lang="en-US" sz="2400" dirty="0" smtClean="0">
                <a:latin typeface="Times New Roman" pitchFamily="18" charset="0"/>
                <a:cs typeface="Times New Roman" pitchFamily="18" charset="0"/>
              </a:rPr>
              <a:t>Values of group exercise</a:t>
            </a:r>
          </a:p>
          <a:p>
            <a:pPr algn="just">
              <a:lnSpc>
                <a:spcPct val="150000"/>
              </a:lnSpc>
            </a:pPr>
            <a:r>
              <a:rPr lang="en-US" sz="2400" dirty="0" smtClean="0">
                <a:latin typeface="Times New Roman" pitchFamily="18" charset="0"/>
                <a:cs typeface="Times New Roman" pitchFamily="18" charset="0"/>
              </a:rPr>
              <a:t>Difference between individual and group exercises</a:t>
            </a:r>
          </a:p>
          <a:p>
            <a:pPr algn="just">
              <a:lnSpc>
                <a:spcPct val="150000"/>
              </a:lnSpc>
            </a:pPr>
            <a:r>
              <a:rPr lang="en-US" sz="2400" dirty="0" smtClean="0">
                <a:latin typeface="Times New Roman" pitchFamily="18" charset="0"/>
                <a:cs typeface="Times New Roman" pitchFamily="18" charset="0"/>
              </a:rPr>
              <a:t>Organization of group exercise: selection of patients, </a:t>
            </a:r>
            <a:r>
              <a:rPr lang="en-US" sz="2400" dirty="0" err="1" smtClean="0">
                <a:latin typeface="Times New Roman" pitchFamily="18" charset="0"/>
                <a:cs typeface="Times New Roman" pitchFamily="18" charset="0"/>
              </a:rPr>
              <a:t>gradings</a:t>
            </a:r>
            <a:r>
              <a:rPr lang="en-US" sz="2400" dirty="0" smtClean="0">
                <a:latin typeface="Times New Roman" pitchFamily="18" charset="0"/>
                <a:cs typeface="Times New Roman" pitchFamily="18" charset="0"/>
              </a:rPr>
              <a:t> of groups, explanation of the patient, the number of patients in a group and the technique of instruction.</a:t>
            </a:r>
          </a:p>
          <a:p>
            <a:pPr algn="just">
              <a:lnSpc>
                <a:spcPct val="150000"/>
              </a:lnSpc>
            </a:pPr>
            <a:r>
              <a:rPr lang="en-US" sz="2400" dirty="0" smtClean="0">
                <a:latin typeface="Times New Roman" pitchFamily="18" charset="0"/>
                <a:cs typeface="Times New Roman" pitchFamily="18" charset="0"/>
              </a:rPr>
              <a:t>Merits of group exercise</a:t>
            </a:r>
          </a:p>
          <a:p>
            <a:pPr algn="just">
              <a:lnSpc>
                <a:spcPct val="150000"/>
              </a:lnSpc>
            </a:pPr>
            <a:r>
              <a:rPr lang="en-US" sz="2400" dirty="0" smtClean="0">
                <a:latin typeface="Times New Roman" pitchFamily="18" charset="0"/>
                <a:cs typeface="Times New Roman" pitchFamily="18" charset="0"/>
              </a:rPr>
              <a:t>Demerits of group exercise</a:t>
            </a:r>
          </a:p>
        </p:txBody>
      </p:sp>
    </p:spTree>
  </p:cSld>
  <p:clrMapOvr>
    <a:masterClrMapping/>
  </p:clrMapOvr>
  <p:transition advTm="9818"/>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772400" cy="914400"/>
          </a:xfrm>
        </p:spPr>
        <p:txBody>
          <a:bodyPr/>
          <a:lstStyle/>
          <a:p>
            <a:pPr algn="ctr"/>
            <a:r>
              <a:rPr lang="en-US" dirty="0" smtClean="0"/>
              <a:t>DEFINITION</a:t>
            </a:r>
            <a:endParaRPr lang="en-US" dirty="0"/>
          </a:p>
        </p:txBody>
      </p:sp>
      <p:sp>
        <p:nvSpPr>
          <p:cNvPr id="3" name="Content Placeholder 2"/>
          <p:cNvSpPr>
            <a:spLocks noGrp="1"/>
          </p:cNvSpPr>
          <p:nvPr>
            <p:ph idx="1"/>
          </p:nvPr>
        </p:nvSpPr>
        <p:spPr>
          <a:xfrm>
            <a:off x="914400" y="1219200"/>
            <a:ext cx="7772400" cy="5136360"/>
          </a:xfrm>
        </p:spPr>
        <p:txBody>
          <a:bodyPr>
            <a:normAutofit fontScale="92500" lnSpcReduction="20000"/>
          </a:bodyPr>
          <a:lstStyle/>
          <a:p>
            <a:pPr algn="just">
              <a:lnSpc>
                <a:spcPct val="150000"/>
              </a:lnSpc>
            </a:pPr>
            <a:r>
              <a:rPr lang="en-US" sz="2400" dirty="0" smtClean="0">
                <a:latin typeface="Times New Roman" pitchFamily="18" charset="0"/>
                <a:cs typeface="Times New Roman" pitchFamily="18" charset="0"/>
              </a:rPr>
              <a:t>Exercise: it is a subcategory of physical activity that is planned, structured, repetitive and purposeful in the sense that the improvement or maintenance of one or more components of physical fitness is the objective.                                                  -W.H.O</a:t>
            </a:r>
          </a:p>
          <a:p>
            <a:pPr algn="just">
              <a:lnSpc>
                <a:spcPct val="150000"/>
              </a:lnSpc>
            </a:pPr>
            <a:r>
              <a:rPr lang="en-US" sz="2400" dirty="0" smtClean="0">
                <a:latin typeface="Times New Roman" pitchFamily="18" charset="0"/>
                <a:cs typeface="Times New Roman" pitchFamily="18" charset="0"/>
              </a:rPr>
              <a:t>Individual exercise: defined by individual subject doing exercise either by himself or under supervision of a physiotherapist.</a:t>
            </a:r>
          </a:p>
          <a:p>
            <a:pPr algn="just">
              <a:lnSpc>
                <a:spcPct val="150000"/>
              </a:lnSpc>
            </a:pPr>
            <a:r>
              <a:rPr lang="en-US" sz="2400" dirty="0" smtClean="0">
                <a:latin typeface="Times New Roman" pitchFamily="18" charset="0"/>
                <a:cs typeface="Times New Roman" pitchFamily="18" charset="0"/>
              </a:rPr>
              <a:t>Group Exercise: defined by group of people performing a determined set of exercise under the supervision of a physiotherapist. </a:t>
            </a:r>
            <a:endParaRPr lang="en-US" sz="2400" dirty="0">
              <a:latin typeface="Times New Roman" pitchFamily="18" charset="0"/>
              <a:cs typeface="Times New Roman" pitchFamily="18" charset="0"/>
            </a:endParaRPr>
          </a:p>
        </p:txBody>
      </p:sp>
    </p:spTree>
  </p:cSld>
  <p:clrMapOvr>
    <a:masterClrMapping/>
  </p:clrMapOvr>
  <p:transition advTm="182838"/>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457200"/>
          </a:xfrm>
        </p:spPr>
        <p:txBody>
          <a:bodyPr/>
          <a:lstStyle/>
          <a:p>
            <a:pPr algn="ctr"/>
            <a:r>
              <a:rPr lang="en-US" dirty="0" smtClean="0"/>
              <a:t>NOTE ON GROUP EXERCISE</a:t>
            </a:r>
            <a:endParaRPr lang="en-US" dirty="0"/>
          </a:p>
        </p:txBody>
      </p:sp>
      <p:sp>
        <p:nvSpPr>
          <p:cNvPr id="3" name="Content Placeholder 2"/>
          <p:cNvSpPr>
            <a:spLocks noGrp="1"/>
          </p:cNvSpPr>
          <p:nvPr>
            <p:ph idx="1"/>
          </p:nvPr>
        </p:nvSpPr>
        <p:spPr>
          <a:xfrm>
            <a:off x="533400" y="1447800"/>
            <a:ext cx="3733800" cy="5181600"/>
          </a:xfrm>
        </p:spPr>
        <p:txBody>
          <a:bodyPr>
            <a:noAutofit/>
          </a:bodyPr>
          <a:lstStyle/>
          <a:p>
            <a:pPr algn="just"/>
            <a:r>
              <a:rPr lang="en-US" sz="1900" b="1" i="1" u="sng" dirty="0" smtClean="0">
                <a:latin typeface="Times New Roman" pitchFamily="18" charset="0"/>
                <a:cs typeface="Times New Roman" pitchFamily="18" charset="0"/>
              </a:rPr>
              <a:t>Group exercise:</a:t>
            </a:r>
          </a:p>
          <a:p>
            <a:pPr algn="just">
              <a:buFontTx/>
              <a:buChar char="-"/>
            </a:pPr>
            <a:r>
              <a:rPr lang="en-US" sz="1900" dirty="0" smtClean="0">
                <a:latin typeface="Times New Roman" pitchFamily="18" charset="0"/>
                <a:cs typeface="Times New Roman" pitchFamily="18" charset="0"/>
              </a:rPr>
              <a:t>Homogenous group members</a:t>
            </a:r>
          </a:p>
          <a:p>
            <a:pPr algn="just">
              <a:buFontTx/>
              <a:buChar char="-"/>
            </a:pPr>
            <a:r>
              <a:rPr lang="en-US" sz="1900" dirty="0" smtClean="0">
                <a:latin typeface="Times New Roman" pitchFamily="18" charset="0"/>
                <a:cs typeface="Times New Roman" pitchFamily="18" charset="0"/>
              </a:rPr>
              <a:t>Consists of 6-8 subjects</a:t>
            </a:r>
          </a:p>
          <a:p>
            <a:pPr algn="just">
              <a:buFontTx/>
              <a:buChar char="-"/>
            </a:pPr>
            <a:r>
              <a:rPr lang="en-US" sz="1900" dirty="0" smtClean="0">
                <a:latin typeface="Times New Roman" pitchFamily="18" charset="0"/>
                <a:cs typeface="Times New Roman" pitchFamily="18" charset="0"/>
              </a:rPr>
              <a:t>Individual concentration</a:t>
            </a:r>
          </a:p>
          <a:p>
            <a:pPr algn="just">
              <a:buFontTx/>
              <a:buChar char="-"/>
            </a:pPr>
            <a:r>
              <a:rPr lang="en-US" sz="1900" dirty="0" smtClean="0">
                <a:latin typeface="Times New Roman" pitchFamily="18" charset="0"/>
                <a:cs typeface="Times New Roman" pitchFamily="18" charset="0"/>
              </a:rPr>
              <a:t>Stimulation is utilized from working with each other</a:t>
            </a:r>
          </a:p>
          <a:p>
            <a:pPr algn="just"/>
            <a:r>
              <a:rPr lang="en-US" sz="1900" b="1" i="1" u="sng" dirty="0" smtClean="0">
                <a:latin typeface="Times New Roman" pitchFamily="18" charset="0"/>
                <a:cs typeface="Times New Roman" pitchFamily="18" charset="0"/>
              </a:rPr>
              <a:t>Mass exercise: </a:t>
            </a:r>
          </a:p>
          <a:p>
            <a:pPr algn="just">
              <a:buFontTx/>
              <a:buChar char="-"/>
            </a:pPr>
            <a:r>
              <a:rPr lang="en-US" sz="1900" dirty="0" err="1" smtClean="0">
                <a:latin typeface="Times New Roman" pitchFamily="18" charset="0"/>
                <a:cs typeface="Times New Roman" pitchFamily="18" charset="0"/>
              </a:rPr>
              <a:t>Heterogenous</a:t>
            </a:r>
            <a:r>
              <a:rPr lang="en-US" sz="1900" dirty="0" smtClean="0">
                <a:latin typeface="Times New Roman" pitchFamily="18" charset="0"/>
                <a:cs typeface="Times New Roman" pitchFamily="18" charset="0"/>
              </a:rPr>
              <a:t> group members </a:t>
            </a:r>
          </a:p>
          <a:p>
            <a:pPr algn="just">
              <a:buFontTx/>
              <a:buChar char="-"/>
            </a:pPr>
            <a:r>
              <a:rPr lang="en-US" sz="1900" dirty="0" smtClean="0">
                <a:latin typeface="Times New Roman" pitchFamily="18" charset="0"/>
                <a:cs typeface="Times New Roman" pitchFamily="18" charset="0"/>
              </a:rPr>
              <a:t>Large number of population</a:t>
            </a:r>
          </a:p>
          <a:p>
            <a:pPr algn="just">
              <a:buFontTx/>
              <a:buChar char="-"/>
            </a:pPr>
            <a:r>
              <a:rPr lang="en-US" sz="1900" dirty="0" smtClean="0">
                <a:latin typeface="Times New Roman" pitchFamily="18" charset="0"/>
                <a:cs typeface="Times New Roman" pitchFamily="18" charset="0"/>
              </a:rPr>
              <a:t>Formal word or command or a rhythm dictated by the instructor to the entire mass</a:t>
            </a:r>
          </a:p>
          <a:p>
            <a:pPr algn="just">
              <a:buFontTx/>
              <a:buChar char="-"/>
            </a:pPr>
            <a:r>
              <a:rPr lang="en-US" sz="1900" dirty="0" smtClean="0">
                <a:latin typeface="Times New Roman" pitchFamily="18" charset="0"/>
                <a:cs typeface="Times New Roman" pitchFamily="18" charset="0"/>
              </a:rPr>
              <a:t>Stimulation is utilized by the rhythm/formal word/command given by the instructor. </a:t>
            </a:r>
            <a:endParaRPr lang="en-US" sz="1900" dirty="0">
              <a:latin typeface="Times New Roman" pitchFamily="18" charset="0"/>
              <a:cs typeface="Times New Roman" pitchFamily="18" charset="0"/>
            </a:endParaRPr>
          </a:p>
        </p:txBody>
      </p:sp>
      <p:sp>
        <p:nvSpPr>
          <p:cNvPr id="4" name="Rectangle 3"/>
          <p:cNvSpPr/>
          <p:nvPr/>
        </p:nvSpPr>
        <p:spPr>
          <a:xfrm>
            <a:off x="685800" y="685800"/>
            <a:ext cx="7848600" cy="6096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Group exercise is very much different from Mass exercise.</a:t>
            </a:r>
          </a:p>
          <a:p>
            <a:pPr algn="ctr"/>
            <a:endParaRPr lang="en-US" dirty="0"/>
          </a:p>
        </p:txBody>
      </p:sp>
      <p:pic>
        <p:nvPicPr>
          <p:cNvPr id="5" name="Picture 4" descr="groupexercise.jpg"/>
          <p:cNvPicPr>
            <a:picLocks noChangeAspect="1"/>
          </p:cNvPicPr>
          <p:nvPr/>
        </p:nvPicPr>
        <p:blipFill>
          <a:blip r:embed="rId2"/>
          <a:srcRect b="16129"/>
          <a:stretch>
            <a:fillRect/>
          </a:stretch>
        </p:blipFill>
        <p:spPr>
          <a:xfrm>
            <a:off x="4572000" y="1447800"/>
            <a:ext cx="4171950" cy="1981199"/>
          </a:xfrm>
          <a:prstGeom prst="rect">
            <a:avLst/>
          </a:prstGeom>
        </p:spPr>
      </p:pic>
      <p:pic>
        <p:nvPicPr>
          <p:cNvPr id="6" name="Picture 5" descr="mass exercise.jpg"/>
          <p:cNvPicPr>
            <a:picLocks noChangeAspect="1"/>
          </p:cNvPicPr>
          <p:nvPr/>
        </p:nvPicPr>
        <p:blipFill>
          <a:blip r:embed="rId3"/>
          <a:srcRect t="13855"/>
          <a:stretch>
            <a:fillRect/>
          </a:stretch>
        </p:blipFill>
        <p:spPr>
          <a:xfrm>
            <a:off x="4572000" y="3657600"/>
            <a:ext cx="4219575" cy="2724150"/>
          </a:xfrm>
          <a:prstGeom prst="rect">
            <a:avLst/>
          </a:prstGeom>
        </p:spPr>
      </p:pic>
    </p:spTree>
  </p:cSld>
  <p:clrMapOvr>
    <a:masterClrMapping/>
  </p:clrMapOvr>
  <p:transition advTm="150528"/>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685800"/>
          </a:xfrm>
        </p:spPr>
        <p:txBody>
          <a:bodyPr/>
          <a:lstStyle/>
          <a:p>
            <a:pPr algn="ctr"/>
            <a:r>
              <a:rPr lang="en-US" dirty="0" smtClean="0">
                <a:latin typeface="Times New Roman" pitchFamily="18" charset="0"/>
                <a:cs typeface="Times New Roman" pitchFamily="18" charset="0"/>
              </a:rPr>
              <a:t>VALUES OF GROUP EXERCISE</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457200" y="838200"/>
            <a:ext cx="8229600" cy="5715000"/>
          </a:xfrm>
        </p:spPr>
        <p:txBody>
          <a:bodyPr>
            <a:normAutofit fontScale="92500" lnSpcReduction="20000"/>
          </a:bodyPr>
          <a:lstStyle/>
          <a:p>
            <a:pPr marL="582930" indent="-514350" algn="just">
              <a:lnSpc>
                <a:spcPct val="200000"/>
              </a:lnSpc>
              <a:buAutoNum type="arabicPeriod"/>
            </a:pPr>
            <a:r>
              <a:rPr lang="en-US" sz="2400" dirty="0" smtClean="0">
                <a:latin typeface="Times New Roman" pitchFamily="18" charset="0"/>
                <a:cs typeface="Times New Roman" pitchFamily="18" charset="0"/>
              </a:rPr>
              <a:t>The patient learns to take responsibility for his own exercise during the group exercise therapy which helps towards adequate home practice. Patients treated individually. The amount of attention given to the individual patient decreases in proportion to the number in the group, and yet a measure of help, supervision and encouragement is available when required.</a:t>
            </a:r>
          </a:p>
          <a:p>
            <a:pPr marL="582930" indent="-514350" algn="just">
              <a:lnSpc>
                <a:spcPct val="200000"/>
              </a:lnSpc>
              <a:buAutoNum type="arabicPeriod"/>
            </a:pPr>
            <a:r>
              <a:rPr lang="en-US" sz="2400" dirty="0" smtClean="0">
                <a:latin typeface="Times New Roman" pitchFamily="18" charset="0"/>
                <a:cs typeface="Times New Roman" pitchFamily="18" charset="0"/>
              </a:rPr>
              <a:t>The patient learns to work with others and no longer considers himself set apart from his fellow members because of his disability.</a:t>
            </a:r>
          </a:p>
          <a:p>
            <a:pPr algn="just">
              <a:lnSpc>
                <a:spcPct val="200000"/>
              </a:lnSpc>
            </a:pPr>
            <a:endParaRPr lang="en-US" sz="2400" dirty="0">
              <a:latin typeface="Times New Roman" pitchFamily="18" charset="0"/>
              <a:cs typeface="Times New Roman" pitchFamily="18" charset="0"/>
            </a:endParaRPr>
          </a:p>
        </p:txBody>
      </p:sp>
    </p:spTree>
  </p:cSld>
  <p:clrMapOvr>
    <a:masterClrMapping/>
  </p:clrMapOvr>
  <p:transition advTm="102398"/>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28600"/>
            <a:ext cx="7772400" cy="6126960"/>
          </a:xfrm>
        </p:spPr>
        <p:txBody>
          <a:bodyPr>
            <a:normAutofit/>
          </a:bodyPr>
          <a:lstStyle/>
          <a:p>
            <a:pPr algn="just">
              <a:lnSpc>
                <a:spcPct val="170000"/>
              </a:lnSpc>
              <a:buNone/>
            </a:pPr>
            <a:r>
              <a:rPr lang="en-US" sz="2200" dirty="0" smtClean="0">
                <a:latin typeface="Times New Roman" pitchFamily="18" charset="0"/>
                <a:cs typeface="Times New Roman" pitchFamily="18" charset="0"/>
              </a:rPr>
              <a:t>3. The patient is given confidence in the treatment and is therefore stimulated to further effort, as progress on the part of other members of the group does not pass unnoticed.</a:t>
            </a:r>
          </a:p>
          <a:p>
            <a:pPr algn="just">
              <a:lnSpc>
                <a:spcPct val="170000"/>
              </a:lnSpc>
              <a:buNone/>
            </a:pPr>
            <a:r>
              <a:rPr lang="en-US" sz="2200" dirty="0" smtClean="0">
                <a:latin typeface="Times New Roman" pitchFamily="18" charset="0"/>
                <a:cs typeface="Times New Roman" pitchFamily="18" charset="0"/>
              </a:rPr>
              <a:t>4. The patient is given confidence in his ability to hold his own with others when the group performs some exercise in union.</a:t>
            </a:r>
          </a:p>
          <a:p>
            <a:pPr algn="just">
              <a:lnSpc>
                <a:spcPct val="170000"/>
              </a:lnSpc>
              <a:buNone/>
            </a:pPr>
            <a:r>
              <a:rPr lang="en-US" sz="2200" dirty="0" smtClean="0">
                <a:latin typeface="Times New Roman" pitchFamily="18" charset="0"/>
                <a:cs typeface="Times New Roman" pitchFamily="18" charset="0"/>
              </a:rPr>
              <a:t>5. Effort is stimulated by some activities which call for mild form of competitions.</a:t>
            </a:r>
          </a:p>
          <a:p>
            <a:pPr algn="just">
              <a:lnSpc>
                <a:spcPct val="170000"/>
              </a:lnSpc>
              <a:buNone/>
            </a:pPr>
            <a:r>
              <a:rPr lang="en-US" sz="2200" dirty="0" smtClean="0">
                <a:latin typeface="Times New Roman" pitchFamily="18" charset="0"/>
                <a:cs typeface="Times New Roman" pitchFamily="18" charset="0"/>
              </a:rPr>
              <a:t>6. Sometimes group exercises are fun. Patients are helped to forget their disabilities temporarily by objective and game-like activities, which are only possible in group treatment.</a:t>
            </a:r>
            <a:endParaRPr lang="en-US" sz="2200" dirty="0">
              <a:latin typeface="Times New Roman" pitchFamily="18" charset="0"/>
              <a:cs typeface="Times New Roman" pitchFamily="18" charset="0"/>
            </a:endParaRPr>
          </a:p>
        </p:txBody>
      </p:sp>
    </p:spTree>
  </p:cSld>
  <p:clrMapOvr>
    <a:masterClrMapping/>
  </p:clrMapOvr>
  <p:transition advTm="114888"/>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81000"/>
            <a:ext cx="3657600" cy="639762"/>
          </a:xfrm>
        </p:spPr>
        <p:style>
          <a:lnRef idx="1">
            <a:schemeClr val="dk1"/>
          </a:lnRef>
          <a:fillRef idx="2">
            <a:schemeClr val="dk1"/>
          </a:fillRef>
          <a:effectRef idx="1">
            <a:schemeClr val="dk1"/>
          </a:effectRef>
          <a:fontRef idx="minor">
            <a:schemeClr val="dk1"/>
          </a:fontRef>
        </p:style>
        <p:txBody>
          <a:bodyPr/>
          <a:lstStyle/>
          <a:p>
            <a:r>
              <a:rPr lang="en-US" sz="3000" dirty="0" smtClean="0">
                <a:latin typeface="Times New Roman" pitchFamily="18" charset="0"/>
                <a:cs typeface="Times New Roman" pitchFamily="18" charset="0"/>
              </a:rPr>
              <a:t>Individual exercise</a:t>
            </a:r>
            <a:endParaRPr lang="en-US" sz="3000" dirty="0">
              <a:latin typeface="Times New Roman" pitchFamily="18" charset="0"/>
              <a:cs typeface="Times New Roman" pitchFamily="18" charset="0"/>
            </a:endParaRPr>
          </a:p>
        </p:txBody>
      </p:sp>
      <p:sp>
        <p:nvSpPr>
          <p:cNvPr id="4" name="Text Placeholder 3"/>
          <p:cNvSpPr>
            <a:spLocks noGrp="1"/>
          </p:cNvSpPr>
          <p:nvPr>
            <p:ph type="body" sz="half" idx="3"/>
          </p:nvPr>
        </p:nvSpPr>
        <p:spPr>
          <a:xfrm>
            <a:off x="4645025" y="381000"/>
            <a:ext cx="4041775" cy="639762"/>
          </a:xfrm>
        </p:spPr>
        <p:style>
          <a:lnRef idx="1">
            <a:schemeClr val="dk1"/>
          </a:lnRef>
          <a:fillRef idx="2">
            <a:schemeClr val="dk1"/>
          </a:fillRef>
          <a:effectRef idx="1">
            <a:schemeClr val="dk1"/>
          </a:effectRef>
          <a:fontRef idx="minor">
            <a:schemeClr val="dk1"/>
          </a:fontRef>
        </p:style>
        <p:txBody>
          <a:bodyPr>
            <a:normAutofit/>
          </a:bodyPr>
          <a:lstStyle/>
          <a:p>
            <a:r>
              <a:rPr lang="en-US" sz="3000" dirty="0" smtClean="0">
                <a:latin typeface="Times New Roman" pitchFamily="18" charset="0"/>
                <a:cs typeface="Times New Roman" pitchFamily="18" charset="0"/>
              </a:rPr>
              <a:t>Group Exercise</a:t>
            </a:r>
            <a:endParaRPr lang="en-US" sz="3000" dirty="0">
              <a:latin typeface="Times New Roman" pitchFamily="18" charset="0"/>
              <a:cs typeface="Times New Roman" pitchFamily="18" charset="0"/>
            </a:endParaRPr>
          </a:p>
        </p:txBody>
      </p:sp>
      <p:sp>
        <p:nvSpPr>
          <p:cNvPr id="5" name="Content Placeholder 4"/>
          <p:cNvSpPr>
            <a:spLocks noGrp="1"/>
          </p:cNvSpPr>
          <p:nvPr>
            <p:ph sz="quarter" idx="2"/>
          </p:nvPr>
        </p:nvSpPr>
        <p:spPr>
          <a:xfrm>
            <a:off x="457200" y="1295400"/>
            <a:ext cx="3733800" cy="5334000"/>
          </a:xfrm>
        </p:spPr>
        <p:txBody>
          <a:bodyPr>
            <a:normAutofit/>
          </a:bodyPr>
          <a:lstStyle/>
          <a:p>
            <a:pPr marL="525780" indent="-457200" algn="just">
              <a:lnSpc>
                <a:spcPct val="150000"/>
              </a:lnSpc>
              <a:buAutoNum type="arabicPeriod"/>
            </a:pPr>
            <a:r>
              <a:rPr lang="en-US" sz="2200" dirty="0" smtClean="0">
                <a:latin typeface="Times New Roman" pitchFamily="18" charset="0"/>
                <a:cs typeface="Times New Roman" pitchFamily="18" charset="0"/>
              </a:rPr>
              <a:t>One subject</a:t>
            </a:r>
          </a:p>
          <a:p>
            <a:pPr marL="525780" indent="-457200" algn="just">
              <a:lnSpc>
                <a:spcPct val="150000"/>
              </a:lnSpc>
              <a:buAutoNum type="arabicPeriod"/>
            </a:pPr>
            <a:r>
              <a:rPr lang="en-US" sz="2200" dirty="0" smtClean="0">
                <a:latin typeface="Times New Roman" pitchFamily="18" charset="0"/>
                <a:cs typeface="Times New Roman" pitchFamily="18" charset="0"/>
              </a:rPr>
              <a:t>Individual focus</a:t>
            </a:r>
          </a:p>
          <a:p>
            <a:pPr marL="525780" indent="-457200" algn="just">
              <a:lnSpc>
                <a:spcPct val="150000"/>
              </a:lnSpc>
              <a:buAutoNum type="arabicPeriod"/>
            </a:pPr>
            <a:r>
              <a:rPr lang="en-US" sz="2200" dirty="0" smtClean="0">
                <a:latin typeface="Times New Roman" pitchFamily="18" charset="0"/>
                <a:cs typeface="Times New Roman" pitchFamily="18" charset="0"/>
              </a:rPr>
              <a:t>Proper attention and help delivered</a:t>
            </a:r>
          </a:p>
          <a:p>
            <a:pPr marL="525780" indent="-457200" algn="just">
              <a:lnSpc>
                <a:spcPct val="150000"/>
              </a:lnSpc>
              <a:buAutoNum type="arabicPeriod"/>
            </a:pPr>
            <a:r>
              <a:rPr lang="en-US" sz="2200" dirty="0" smtClean="0">
                <a:latin typeface="Times New Roman" pitchFamily="18" charset="0"/>
                <a:cs typeface="Times New Roman" pitchFamily="18" charset="0"/>
              </a:rPr>
              <a:t>More of a therapy</a:t>
            </a:r>
          </a:p>
          <a:p>
            <a:pPr marL="525780" indent="-457200" algn="just">
              <a:lnSpc>
                <a:spcPct val="150000"/>
              </a:lnSpc>
              <a:buNone/>
            </a:pPr>
            <a:endParaRPr lang="en-US" sz="2200" dirty="0">
              <a:latin typeface="Times New Roman" pitchFamily="18" charset="0"/>
              <a:cs typeface="Times New Roman" pitchFamily="18" charset="0"/>
            </a:endParaRPr>
          </a:p>
        </p:txBody>
      </p:sp>
      <p:sp>
        <p:nvSpPr>
          <p:cNvPr id="6" name="Content Placeholder 5"/>
          <p:cNvSpPr>
            <a:spLocks noGrp="1"/>
          </p:cNvSpPr>
          <p:nvPr>
            <p:ph sz="quarter" idx="4"/>
          </p:nvPr>
        </p:nvSpPr>
        <p:spPr>
          <a:xfrm>
            <a:off x="4191000" y="1295400"/>
            <a:ext cx="4495801" cy="5334000"/>
          </a:xfrm>
        </p:spPr>
        <p:txBody>
          <a:bodyPr/>
          <a:lstStyle/>
          <a:p>
            <a:pPr marL="525780" indent="-457200" algn="just">
              <a:lnSpc>
                <a:spcPct val="150000"/>
              </a:lnSpc>
              <a:buFont typeface="+mj-lt"/>
              <a:buAutoNum type="arabicPeriod"/>
            </a:pPr>
            <a:r>
              <a:rPr lang="en-US" sz="2200" dirty="0" smtClean="0">
                <a:latin typeface="Times New Roman" pitchFamily="18" charset="0"/>
                <a:cs typeface="Times New Roman" pitchFamily="18" charset="0"/>
              </a:rPr>
              <a:t>6-8 subjects</a:t>
            </a:r>
          </a:p>
          <a:p>
            <a:pPr marL="525780" indent="-457200" algn="just">
              <a:lnSpc>
                <a:spcPct val="150000"/>
              </a:lnSpc>
              <a:buFont typeface="+mj-lt"/>
              <a:buAutoNum type="arabicPeriod"/>
            </a:pPr>
            <a:r>
              <a:rPr lang="en-US" sz="2200" dirty="0" smtClean="0">
                <a:latin typeface="Times New Roman" pitchFamily="18" charset="0"/>
                <a:cs typeface="Times New Roman" pitchFamily="18" charset="0"/>
              </a:rPr>
              <a:t>Divided focus</a:t>
            </a:r>
          </a:p>
          <a:p>
            <a:pPr marL="525780" indent="-457200" algn="just">
              <a:lnSpc>
                <a:spcPct val="150000"/>
              </a:lnSpc>
              <a:buFont typeface="+mj-lt"/>
              <a:buAutoNum type="arabicPeriod"/>
            </a:pPr>
            <a:r>
              <a:rPr lang="en-US" sz="2200" dirty="0" smtClean="0">
                <a:latin typeface="Times New Roman" pitchFamily="18" charset="0"/>
                <a:cs typeface="Times New Roman" pitchFamily="18" charset="0"/>
              </a:rPr>
              <a:t>Divided attention but help delivered whenever necessary</a:t>
            </a:r>
          </a:p>
          <a:p>
            <a:pPr marL="525780" indent="-457200" algn="just">
              <a:lnSpc>
                <a:spcPct val="150000"/>
              </a:lnSpc>
              <a:buFont typeface="+mj-lt"/>
              <a:buAutoNum type="arabicPeriod"/>
            </a:pPr>
            <a:r>
              <a:rPr lang="en-US" sz="2200" dirty="0" smtClean="0">
                <a:latin typeface="Times New Roman" pitchFamily="18" charset="0"/>
                <a:cs typeface="Times New Roman" pitchFamily="18" charset="0"/>
              </a:rPr>
              <a:t>More of fun-game</a:t>
            </a:r>
            <a:endParaRPr lang="en-US" sz="2200" dirty="0">
              <a:latin typeface="Times New Roman" pitchFamily="18" charset="0"/>
              <a:cs typeface="Times New Roman" pitchFamily="18" charset="0"/>
            </a:endParaRPr>
          </a:p>
        </p:txBody>
      </p:sp>
      <p:pic>
        <p:nvPicPr>
          <p:cNvPr id="7" name="Picture 6" descr="images.jpeg.jpg"/>
          <p:cNvPicPr>
            <a:picLocks noChangeAspect="1"/>
          </p:cNvPicPr>
          <p:nvPr/>
        </p:nvPicPr>
        <p:blipFill>
          <a:blip r:embed="rId2"/>
          <a:stretch>
            <a:fillRect/>
          </a:stretch>
        </p:blipFill>
        <p:spPr>
          <a:xfrm>
            <a:off x="533400" y="4419600"/>
            <a:ext cx="3124200" cy="2286000"/>
          </a:xfrm>
          <a:prstGeom prst="rect">
            <a:avLst/>
          </a:prstGeom>
        </p:spPr>
      </p:pic>
      <p:pic>
        <p:nvPicPr>
          <p:cNvPr id="8" name="Picture 7" descr="groupexercise.jpg"/>
          <p:cNvPicPr>
            <a:picLocks noChangeAspect="1"/>
          </p:cNvPicPr>
          <p:nvPr/>
        </p:nvPicPr>
        <p:blipFill>
          <a:blip r:embed="rId3"/>
          <a:stretch>
            <a:fillRect/>
          </a:stretch>
        </p:blipFill>
        <p:spPr>
          <a:xfrm>
            <a:off x="4668224" y="4257676"/>
            <a:ext cx="3561375" cy="2371724"/>
          </a:xfrm>
          <a:prstGeom prst="rect">
            <a:avLst/>
          </a:prstGeom>
        </p:spPr>
      </p:pic>
    </p:spTree>
  </p:cSld>
  <p:clrMapOvr>
    <a:masterClrMapping/>
  </p:clrMapOvr>
  <p:transition advTm="46718"/>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Organization Of Group Exercise</a:t>
            </a:r>
            <a:endParaRPr lang="en-US" dirty="0"/>
          </a:p>
        </p:txBody>
      </p:sp>
      <p:sp>
        <p:nvSpPr>
          <p:cNvPr id="3" name="Content Placeholder 2"/>
          <p:cNvSpPr>
            <a:spLocks noGrp="1"/>
          </p:cNvSpPr>
          <p:nvPr>
            <p:ph idx="1"/>
          </p:nvPr>
        </p:nvSpPr>
        <p:spPr>
          <a:xfrm>
            <a:off x="914400" y="1600200"/>
            <a:ext cx="7772400" cy="4038600"/>
          </a:xfrm>
        </p:spPr>
        <p:txBody>
          <a:bodyPr>
            <a:normAutofit/>
          </a:bodyPr>
          <a:lstStyle/>
          <a:p>
            <a:pPr marL="582930" indent="-514350" algn="just">
              <a:lnSpc>
                <a:spcPct val="200000"/>
              </a:lnSpc>
              <a:buAutoNum type="arabicPeriod"/>
            </a:pPr>
            <a:r>
              <a:rPr lang="en-US" sz="2200" dirty="0" smtClean="0">
                <a:latin typeface="Times New Roman" pitchFamily="18" charset="0"/>
                <a:cs typeface="Times New Roman" pitchFamily="18" charset="0"/>
              </a:rPr>
              <a:t>Selection of patients: homogenous subjects with respect to disability, age range, sometimes gender.</a:t>
            </a:r>
          </a:p>
          <a:p>
            <a:pPr marL="582930" indent="-514350" algn="just">
              <a:lnSpc>
                <a:spcPct val="200000"/>
              </a:lnSpc>
              <a:buAutoNum type="arabicPeriod"/>
            </a:pPr>
            <a:r>
              <a:rPr lang="en-US" sz="2200" dirty="0" smtClean="0">
                <a:latin typeface="Times New Roman" pitchFamily="18" charset="0"/>
                <a:cs typeface="Times New Roman" pitchFamily="18" charset="0"/>
              </a:rPr>
              <a:t>Grading of groups: groups are formed according to the location and nature of the disability, the age group, gender of the subject and nature and strength of the exercises performed.</a:t>
            </a:r>
          </a:p>
          <a:p>
            <a:pPr marL="582930" indent="-514350" algn="just">
              <a:lnSpc>
                <a:spcPct val="200000"/>
              </a:lnSpc>
              <a:buNone/>
            </a:pPr>
            <a:endParaRPr lang="en-US" sz="2200" dirty="0">
              <a:latin typeface="Times New Roman" pitchFamily="18" charset="0"/>
              <a:cs typeface="Times New Roman" pitchFamily="18" charset="0"/>
            </a:endParaRPr>
          </a:p>
        </p:txBody>
      </p:sp>
    </p:spTree>
  </p:cSld>
  <p:clrMapOvr>
    <a:masterClrMapping/>
  </p:clrMapOvr>
  <p:transition advTm="75268"/>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for group grading</a:t>
            </a:r>
            <a:endParaRPr lang="en-US" dirty="0"/>
          </a:p>
        </p:txBody>
      </p:sp>
      <p:graphicFrame>
        <p:nvGraphicFramePr>
          <p:cNvPr id="4" name="Content Placeholder 3"/>
          <p:cNvGraphicFramePr>
            <a:graphicFrameLocks noGrp="1"/>
          </p:cNvGraphicFramePr>
          <p:nvPr>
            <p:ph idx="1"/>
          </p:nvPr>
        </p:nvGraphicFramePr>
        <p:xfrm>
          <a:off x="914400" y="1784350"/>
          <a:ext cx="7772400" cy="3312160"/>
        </p:xfrm>
        <a:graphic>
          <a:graphicData uri="http://schemas.openxmlformats.org/drawingml/2006/table">
            <a:tbl>
              <a:tblPr firstRow="1" bandRow="1">
                <a:tableStyleId>{5C22544A-7EE6-4342-B048-85BDC9FD1C3A}</a:tableStyleId>
              </a:tblPr>
              <a:tblGrid>
                <a:gridCol w="2895600"/>
                <a:gridCol w="4876800"/>
              </a:tblGrid>
              <a:tr h="370840">
                <a:tc>
                  <a:txBody>
                    <a:bodyPr/>
                    <a:lstStyle/>
                    <a:p>
                      <a:pPr algn="ctr"/>
                      <a:r>
                        <a:rPr lang="en-US" dirty="0" smtClean="0"/>
                        <a:t>Type of group</a:t>
                      </a:r>
                      <a:endParaRPr lang="en-US" dirty="0"/>
                    </a:p>
                  </a:txBody>
                  <a:tcPr/>
                </a:tc>
                <a:tc>
                  <a:txBody>
                    <a:bodyPr/>
                    <a:lstStyle/>
                    <a:p>
                      <a:pPr algn="ctr"/>
                      <a:r>
                        <a:rPr lang="en-US" dirty="0" smtClean="0"/>
                        <a:t>Type of Subjects</a:t>
                      </a:r>
                      <a:endParaRPr lang="en-US" dirty="0"/>
                    </a:p>
                  </a:txBody>
                  <a:tcPr/>
                </a:tc>
              </a:tr>
              <a:tr h="370840">
                <a:tc>
                  <a:txBody>
                    <a:bodyPr/>
                    <a:lstStyle/>
                    <a:p>
                      <a:pPr algn="ctr"/>
                      <a:r>
                        <a:rPr lang="en-US" dirty="0" smtClean="0"/>
                        <a:t>Leg</a:t>
                      </a:r>
                      <a:r>
                        <a:rPr lang="en-US" baseline="0" dirty="0" smtClean="0"/>
                        <a:t> C</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Traumatic injuries;</a:t>
                      </a:r>
                      <a:r>
                        <a:rPr lang="en-US" baseline="0" dirty="0" smtClean="0"/>
                        <a:t> for NWB exercises</a:t>
                      </a:r>
                      <a:endParaRPr lang="en-US" dirty="0" smtClean="0"/>
                    </a:p>
                  </a:txBody>
                  <a:tcPr/>
                </a:tc>
              </a:tr>
              <a:tr h="370840">
                <a:tc>
                  <a:txBody>
                    <a:bodyPr/>
                    <a:lstStyle/>
                    <a:p>
                      <a:pPr algn="ctr"/>
                      <a:r>
                        <a:rPr lang="en-US" dirty="0" smtClean="0"/>
                        <a:t>Leg B</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Traumatic injuries;</a:t>
                      </a:r>
                      <a:r>
                        <a:rPr lang="en-US" baseline="0" dirty="0" smtClean="0"/>
                        <a:t> for PWB exercises</a:t>
                      </a:r>
                      <a:endParaRPr lang="en-US" dirty="0" smtClean="0"/>
                    </a:p>
                  </a:txBody>
                  <a:tcPr/>
                </a:tc>
              </a:tr>
              <a:tr h="370840">
                <a:tc>
                  <a:txBody>
                    <a:bodyPr/>
                    <a:lstStyle/>
                    <a:p>
                      <a:pPr algn="ctr"/>
                      <a:r>
                        <a:rPr lang="en-US" dirty="0" smtClean="0"/>
                        <a:t>Leg A</a:t>
                      </a:r>
                      <a:endParaRPr lang="en-US" dirty="0"/>
                    </a:p>
                  </a:txBody>
                  <a:tcPr/>
                </a:tc>
                <a:tc>
                  <a:txBody>
                    <a:bodyPr/>
                    <a:lstStyle/>
                    <a:p>
                      <a:pPr algn="ctr"/>
                      <a:r>
                        <a:rPr lang="en-US" dirty="0" smtClean="0"/>
                        <a:t>Traumatic injuries;</a:t>
                      </a:r>
                      <a:r>
                        <a:rPr lang="en-US" baseline="0" dirty="0" smtClean="0"/>
                        <a:t> for full WB exercises and activities leading to final rehabilitation</a:t>
                      </a:r>
                      <a:endParaRPr lang="en-US" dirty="0"/>
                    </a:p>
                  </a:txBody>
                  <a:tcPr/>
                </a:tc>
              </a:tr>
              <a:tr h="370840">
                <a:tc>
                  <a:txBody>
                    <a:bodyPr/>
                    <a:lstStyle/>
                    <a:p>
                      <a:pPr algn="ctr"/>
                      <a:r>
                        <a:rPr lang="en-US" dirty="0" smtClean="0"/>
                        <a:t>Leg X</a:t>
                      </a:r>
                      <a:endParaRPr lang="en-US" dirty="0"/>
                    </a:p>
                  </a:txBody>
                  <a:tcPr/>
                </a:tc>
                <a:tc>
                  <a:txBody>
                    <a:bodyPr/>
                    <a:lstStyle/>
                    <a:p>
                      <a:pPr algn="ctr"/>
                      <a:r>
                        <a:rPr lang="en-US" dirty="0" smtClean="0"/>
                        <a:t>Non-traumatic conditions</a:t>
                      </a:r>
                      <a:r>
                        <a:rPr lang="en-US" baseline="0" dirty="0" smtClean="0"/>
                        <a:t> for NWB exercises</a:t>
                      </a:r>
                      <a:endParaRPr lang="en-US"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Weight</a:t>
                      </a:r>
                      <a:r>
                        <a:rPr lang="en-US" baseline="0" dirty="0" smtClean="0"/>
                        <a:t> lifting and pulleys</a:t>
                      </a:r>
                      <a:endParaRPr lang="en-US" dirty="0" smtClean="0"/>
                    </a:p>
                  </a:txBody>
                  <a:tcPr/>
                </a:tc>
                <a:tc>
                  <a:txBody>
                    <a:bodyPr/>
                    <a:lstStyle/>
                    <a:p>
                      <a:pPr algn="ctr"/>
                      <a:r>
                        <a:rPr lang="en-US" dirty="0" smtClean="0"/>
                        <a:t>Patients</a:t>
                      </a:r>
                      <a:r>
                        <a:rPr lang="en-US" baseline="0" dirty="0" smtClean="0"/>
                        <a:t> needing repetitive resisted exercise for various parts of the body can work simultaneously under the direction of one physiotherapist</a:t>
                      </a:r>
                      <a:endParaRPr lang="en-US" dirty="0"/>
                    </a:p>
                  </a:txBody>
                  <a:tcPr/>
                </a:tc>
              </a:tr>
            </a:tbl>
          </a:graphicData>
        </a:graphic>
      </p:graphicFrame>
    </p:spTree>
  </p:cSld>
  <p:clrMapOvr>
    <a:masterClrMapping/>
  </p:clrMapOvr>
  <p:transition advTm="71758"/>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228600"/>
            <a:ext cx="8229600" cy="6400800"/>
          </a:xfrm>
        </p:spPr>
        <p:txBody>
          <a:bodyPr>
            <a:normAutofit/>
          </a:bodyPr>
          <a:lstStyle/>
          <a:p>
            <a:pPr algn="just">
              <a:lnSpc>
                <a:spcPct val="150000"/>
              </a:lnSpc>
              <a:buNone/>
            </a:pPr>
            <a:r>
              <a:rPr lang="en-US" sz="2200" dirty="0" smtClean="0">
                <a:latin typeface="Times New Roman" pitchFamily="18" charset="0"/>
                <a:cs typeface="Times New Roman" pitchFamily="18" charset="0"/>
              </a:rPr>
              <a:t>3. Explanation to the patient: </a:t>
            </a:r>
          </a:p>
          <a:p>
            <a:pPr algn="just">
              <a:lnSpc>
                <a:spcPct val="150000"/>
              </a:lnSpc>
              <a:buFontTx/>
              <a:buChar char="-"/>
            </a:pPr>
            <a:r>
              <a:rPr lang="en-US" sz="2200" dirty="0" smtClean="0">
                <a:latin typeface="Times New Roman" pitchFamily="18" charset="0"/>
                <a:cs typeface="Times New Roman" pitchFamily="18" charset="0"/>
              </a:rPr>
              <a:t>preliminary instructions must be given to patients before joining the group like the purpose of the group exercise with regard to his disability. This will develop her/his confidence </a:t>
            </a:r>
          </a:p>
          <a:p>
            <a:pPr algn="just">
              <a:lnSpc>
                <a:spcPct val="150000"/>
              </a:lnSpc>
              <a:buFontTx/>
              <a:buChar char="-"/>
            </a:pPr>
            <a:r>
              <a:rPr lang="en-US" sz="2200" dirty="0" smtClean="0">
                <a:latin typeface="Times New Roman" pitchFamily="18" charset="0"/>
                <a:cs typeface="Times New Roman" pitchFamily="18" charset="0"/>
              </a:rPr>
              <a:t>If the patients are not confident enough to join the group; it is necessary to advice them to watch the group exercise session which they will be joining; this sometimes will help in development of confidence</a:t>
            </a:r>
          </a:p>
          <a:p>
            <a:pPr algn="just">
              <a:lnSpc>
                <a:spcPct val="150000"/>
              </a:lnSpc>
              <a:buFontTx/>
              <a:buChar char="-"/>
            </a:pPr>
            <a:r>
              <a:rPr lang="en-US" sz="2200" dirty="0" smtClean="0">
                <a:latin typeface="Times New Roman" pitchFamily="18" charset="0"/>
                <a:cs typeface="Times New Roman" pitchFamily="18" charset="0"/>
              </a:rPr>
              <a:t>Instructions regarding exercises and breathing pattern is also given</a:t>
            </a:r>
          </a:p>
          <a:p>
            <a:pPr algn="just">
              <a:lnSpc>
                <a:spcPct val="150000"/>
              </a:lnSpc>
              <a:buFontTx/>
              <a:buChar char="-"/>
            </a:pPr>
            <a:r>
              <a:rPr lang="en-US" sz="2200" dirty="0" smtClean="0">
                <a:latin typeface="Times New Roman" pitchFamily="18" charset="0"/>
                <a:cs typeface="Times New Roman" pitchFamily="18" charset="0"/>
              </a:rPr>
              <a:t>Instruction regarding raising the hand/signaling to the therapist  to attain the help is delivered prior to the session</a:t>
            </a:r>
          </a:p>
        </p:txBody>
      </p:sp>
    </p:spTree>
  </p:cSld>
  <p:clrMapOvr>
    <a:masterClrMapping/>
  </p:clrMapOvr>
  <p:transition advTm="101488"/>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533400"/>
            <a:ext cx="7772400" cy="5822160"/>
          </a:xfrm>
        </p:spPr>
        <p:txBody>
          <a:bodyPr>
            <a:normAutofit/>
          </a:bodyPr>
          <a:lstStyle/>
          <a:p>
            <a:pPr algn="just">
              <a:lnSpc>
                <a:spcPct val="150000"/>
              </a:lnSpc>
              <a:buNone/>
            </a:pPr>
            <a:r>
              <a:rPr lang="en-US" sz="2200" dirty="0" smtClean="0">
                <a:latin typeface="Times New Roman" pitchFamily="18" charset="0"/>
                <a:cs typeface="Times New Roman" pitchFamily="18" charset="0"/>
              </a:rPr>
              <a:t>4. The number of patients in a group: depends on nature of disability, amount of help required by the subjects during exercises and also on ability of the physiotherapist to manage the group. Usually not more than 6-8 subjects form a group to perform group exercise.</a:t>
            </a:r>
          </a:p>
          <a:p>
            <a:pPr algn="just">
              <a:lnSpc>
                <a:spcPct val="150000"/>
              </a:lnSpc>
              <a:buNone/>
            </a:pPr>
            <a:r>
              <a:rPr lang="en-US" sz="2200" dirty="0" smtClean="0">
                <a:latin typeface="Times New Roman" pitchFamily="18" charset="0"/>
                <a:cs typeface="Times New Roman" pitchFamily="18" charset="0"/>
              </a:rPr>
              <a:t>5. The technique of instruction: commands, rhythm or beats of certain frequency, demonstration either manual/</a:t>
            </a:r>
            <a:r>
              <a:rPr lang="en-US" sz="2200" dirty="0" err="1" smtClean="0">
                <a:latin typeface="Times New Roman" pitchFamily="18" charset="0"/>
                <a:cs typeface="Times New Roman" pitchFamily="18" charset="0"/>
              </a:rPr>
              <a:t>pamplet</a:t>
            </a:r>
            <a:r>
              <a:rPr lang="en-US" sz="2200" dirty="0" smtClean="0">
                <a:latin typeface="Times New Roman" pitchFamily="18" charset="0"/>
                <a:cs typeface="Times New Roman" pitchFamily="18" charset="0"/>
              </a:rPr>
              <a:t>/video of a type of group exercise while performing the exercise.</a:t>
            </a:r>
          </a:p>
          <a:p>
            <a:pPr algn="just">
              <a:lnSpc>
                <a:spcPct val="150000"/>
              </a:lnSpc>
              <a:buNone/>
            </a:pPr>
            <a:endParaRPr lang="en-US" sz="2200" dirty="0" smtClean="0">
              <a:latin typeface="Times New Roman" pitchFamily="18" charset="0"/>
              <a:cs typeface="Times New Roman" pitchFamily="18" charset="0"/>
            </a:endParaRPr>
          </a:p>
        </p:txBody>
      </p:sp>
    </p:spTree>
  </p:cSld>
  <p:clrMapOvr>
    <a:masterClrMapping/>
  </p:clrMapOvr>
  <p:transition advTm="79708"/>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7772400" cy="914400"/>
          </a:xfrm>
        </p:spPr>
        <p:txBody>
          <a:bodyPr/>
          <a:lstStyle/>
          <a:p>
            <a:r>
              <a:rPr lang="en-US" dirty="0" smtClean="0"/>
              <a:t>Merits of group exercise</a:t>
            </a:r>
            <a:endParaRPr lang="en-US" dirty="0"/>
          </a:p>
        </p:txBody>
      </p:sp>
      <p:sp>
        <p:nvSpPr>
          <p:cNvPr id="3" name="Content Placeholder 2"/>
          <p:cNvSpPr>
            <a:spLocks noGrp="1"/>
          </p:cNvSpPr>
          <p:nvPr>
            <p:ph idx="1"/>
          </p:nvPr>
        </p:nvSpPr>
        <p:spPr>
          <a:xfrm>
            <a:off x="914400" y="990600"/>
            <a:ext cx="7772400" cy="5562600"/>
          </a:xfrm>
        </p:spPr>
        <p:txBody>
          <a:bodyPr>
            <a:normAutofit lnSpcReduction="10000"/>
          </a:bodyPr>
          <a:lstStyle/>
          <a:p>
            <a:pPr marL="582930" indent="-514350">
              <a:buAutoNum type="arabicPeriod"/>
            </a:pPr>
            <a:r>
              <a:rPr lang="en-US" dirty="0" smtClean="0"/>
              <a:t>Build up confidence</a:t>
            </a:r>
          </a:p>
          <a:p>
            <a:pPr marL="582930" indent="-514350">
              <a:buAutoNum type="arabicPeriod"/>
            </a:pPr>
            <a:r>
              <a:rPr lang="en-US" dirty="0" smtClean="0"/>
              <a:t>Stimulates his effort while performing exercises thus; improving endurance as well as strength.</a:t>
            </a:r>
          </a:p>
          <a:p>
            <a:pPr marL="582930" indent="-514350">
              <a:buAutoNum type="arabicPeriod"/>
            </a:pPr>
            <a:r>
              <a:rPr lang="en-US" dirty="0" smtClean="0"/>
              <a:t>Group exercises can be modified to attain the balance and co-ordination in subjects with the respective deficits or even in geriatric group.</a:t>
            </a:r>
          </a:p>
          <a:p>
            <a:pPr marL="582930" indent="-514350">
              <a:buAutoNum type="arabicPeriod"/>
            </a:pPr>
            <a:r>
              <a:rPr lang="en-US" dirty="0" smtClean="0"/>
              <a:t>If performed by geriatric; it build good communication.</a:t>
            </a:r>
          </a:p>
          <a:p>
            <a:pPr marL="582930" indent="-514350">
              <a:buAutoNum type="arabicPeriod"/>
            </a:pPr>
            <a:r>
              <a:rPr lang="en-US" dirty="0" smtClean="0"/>
              <a:t>Builds a mild form of competitive levels while performing.</a:t>
            </a:r>
            <a:endParaRPr lang="en-US" dirty="0"/>
          </a:p>
        </p:txBody>
      </p:sp>
    </p:spTree>
  </p:cSld>
  <p:clrMapOvr>
    <a:masterClrMapping/>
  </p:clrMapOvr>
  <p:transition advTm="133318"/>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Demerits</a:t>
            </a:r>
            <a:endParaRPr lang="en-US" dirty="0"/>
          </a:p>
        </p:txBody>
      </p:sp>
      <p:sp>
        <p:nvSpPr>
          <p:cNvPr id="3" name="Content Placeholder 2"/>
          <p:cNvSpPr>
            <a:spLocks noGrp="1"/>
          </p:cNvSpPr>
          <p:nvPr>
            <p:ph idx="1"/>
          </p:nvPr>
        </p:nvSpPr>
        <p:spPr/>
        <p:txBody>
          <a:bodyPr/>
          <a:lstStyle/>
          <a:p>
            <a:pPr marL="582930" indent="-514350">
              <a:buAutoNum type="arabicPeriod"/>
            </a:pPr>
            <a:r>
              <a:rPr lang="en-US" dirty="0" smtClean="0"/>
              <a:t>Individualized focus/attention can not be delivered</a:t>
            </a:r>
          </a:p>
          <a:p>
            <a:pPr marL="582930" indent="-514350">
              <a:buAutoNum type="arabicPeriod"/>
            </a:pPr>
            <a:r>
              <a:rPr lang="en-US" dirty="0" smtClean="0"/>
              <a:t>Individualized help can not be delivered.</a:t>
            </a:r>
          </a:p>
          <a:p>
            <a:pPr marL="582930" indent="-514350">
              <a:buAutoNum type="arabicPeriod"/>
            </a:pPr>
            <a:r>
              <a:rPr lang="en-US" dirty="0" smtClean="0"/>
              <a:t>Every subject can not participate</a:t>
            </a:r>
          </a:p>
          <a:p>
            <a:pPr marL="582930" indent="-514350">
              <a:buAutoNum type="arabicPeriod"/>
            </a:pPr>
            <a:r>
              <a:rPr lang="en-US" dirty="0" smtClean="0"/>
              <a:t>Only certain form of exercise can be practiced</a:t>
            </a:r>
          </a:p>
          <a:p>
            <a:pPr marL="582930" indent="-514350">
              <a:buAutoNum type="arabicPeriod"/>
            </a:pPr>
            <a:r>
              <a:rPr lang="en-US" dirty="0" smtClean="0"/>
              <a:t>Small group gives </a:t>
            </a:r>
            <a:r>
              <a:rPr lang="en-US" smtClean="0"/>
              <a:t>better outcome</a:t>
            </a:r>
          </a:p>
          <a:p>
            <a:pPr marL="582930" indent="-514350">
              <a:buAutoNum type="arabicPeriod"/>
            </a:pPr>
            <a:endParaRPr lang="en-US" dirty="0"/>
          </a:p>
        </p:txBody>
      </p:sp>
    </p:spTree>
  </p:cSld>
  <p:clrMapOvr>
    <a:masterClrMapping/>
  </p:clrMapOvr>
  <p:transition advTm="84858"/>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971800"/>
            <a:ext cx="7772400" cy="914400"/>
          </a:xfrm>
        </p:spPr>
        <p:txBody>
          <a:bodyPr/>
          <a:lstStyle/>
          <a:p>
            <a:pPr algn="ctr"/>
            <a:r>
              <a:rPr lang="en-US" dirty="0" smtClean="0"/>
              <a:t>THANK YOU</a:t>
            </a:r>
            <a:endParaRPr lang="en-US" dirty="0"/>
          </a:p>
        </p:txBody>
      </p:sp>
    </p:spTree>
    <p:extLst>
      <p:ext uri="{BB962C8B-B14F-4D97-AF65-F5344CB8AC3E}">
        <p14:creationId xmlns:p14="http://schemas.microsoft.com/office/powerpoint/2010/main" val="513680470"/>
      </p:ext>
    </p:extLst>
  </p:cSld>
  <p:clrMapOvr>
    <a:masterClrMapping/>
  </p:clrMapOvr>
  <p:transition advTm="9508"/>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38</TotalTime>
  <Words>839</Words>
  <Application>Microsoft Office PowerPoint</Application>
  <PresentationFormat>On-screen Show (4:3)</PresentationFormat>
  <Paragraphs>78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Metro</vt:lpstr>
      <vt:lpstr>Group Exercises </vt:lpstr>
      <vt:lpstr>CONTENTS</vt:lpstr>
      <vt:lpstr>DEFINITION</vt:lpstr>
      <vt:lpstr>NOTE ON GROUP EXERCISE</vt:lpstr>
      <vt:lpstr>VALUES OF GROUP EXERCISE</vt:lpstr>
      <vt:lpstr>PowerPoint Presentation</vt:lpstr>
      <vt:lpstr>PowerPoint Presentation</vt:lpstr>
      <vt:lpstr>Organization Of Group Exercise</vt:lpstr>
      <vt:lpstr>Example for group grading</vt:lpstr>
      <vt:lpstr>PowerPoint Presentation</vt:lpstr>
      <vt:lpstr>PowerPoint Presentation</vt:lpstr>
      <vt:lpstr>Merits of group exercise</vt:lpstr>
      <vt:lpstr>Demerits</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Exercises</dc:title>
  <dc:creator>Dell</dc:creator>
  <cp:lastModifiedBy>HP</cp:lastModifiedBy>
  <cp:revision>5</cp:revision>
  <dcterms:created xsi:type="dcterms:W3CDTF">2006-08-16T00:00:00Z</dcterms:created>
  <dcterms:modified xsi:type="dcterms:W3CDTF">2022-02-11T08:34:49Z</dcterms:modified>
</cp:coreProperties>
</file>