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6" r:id="rId1"/>
  </p:sldMasterIdLst>
  <p:notesMasterIdLst>
    <p:notesMasterId r:id="rId30"/>
  </p:notesMasterIdLst>
  <p:handoutMasterIdLst>
    <p:handoutMasterId r:id="rId31"/>
  </p:handoutMasterIdLst>
  <p:sldIdLst>
    <p:sldId id="367" r:id="rId2"/>
    <p:sldId id="321" r:id="rId3"/>
    <p:sldId id="292" r:id="rId4"/>
    <p:sldId id="328" r:id="rId5"/>
    <p:sldId id="330" r:id="rId6"/>
    <p:sldId id="331" r:id="rId7"/>
    <p:sldId id="332" r:id="rId8"/>
    <p:sldId id="365" r:id="rId9"/>
    <p:sldId id="334" r:id="rId10"/>
    <p:sldId id="341" r:id="rId11"/>
    <p:sldId id="342" r:id="rId12"/>
    <p:sldId id="343" r:id="rId13"/>
    <p:sldId id="344" r:id="rId14"/>
    <p:sldId id="345" r:id="rId15"/>
    <p:sldId id="346" r:id="rId16"/>
    <p:sldId id="350" r:id="rId17"/>
    <p:sldId id="351" r:id="rId18"/>
    <p:sldId id="362" r:id="rId19"/>
    <p:sldId id="363" r:id="rId20"/>
    <p:sldId id="353" r:id="rId21"/>
    <p:sldId id="354" r:id="rId22"/>
    <p:sldId id="355" r:id="rId23"/>
    <p:sldId id="356" r:id="rId24"/>
    <p:sldId id="348" r:id="rId25"/>
    <p:sldId id="349" r:id="rId26"/>
    <p:sldId id="357" r:id="rId27"/>
    <p:sldId id="366" r:id="rId28"/>
    <p:sldId id="364" r:id="rId29"/>
  </p:sldIdLst>
  <p:sldSz cx="9144000" cy="6858000" type="screen4x3"/>
  <p:notesSz cx="9866313" cy="6735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00FF"/>
    <a:srgbClr val="FF0000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8305" autoAdjust="0"/>
  </p:normalViewPr>
  <p:slideViewPr>
    <p:cSldViewPr>
      <p:cViewPr varScale="1">
        <p:scale>
          <a:sx n="88" d="100"/>
          <a:sy n="88" d="100"/>
        </p:scale>
        <p:origin x="936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40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75402" cy="3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</a:defRPr>
            </a:lvl1pPr>
          </a:lstStyle>
          <a:p>
            <a:endParaRPr lang="en-US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90911" y="0"/>
            <a:ext cx="4275402" cy="3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endParaRPr lang="en-US" dirty="0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99150"/>
            <a:ext cx="4275402" cy="3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charset="0"/>
              </a:defRPr>
            </a:lvl1pPr>
          </a:lstStyle>
          <a:p>
            <a:endParaRPr lang="en-US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90911" y="6399150"/>
            <a:ext cx="4275402" cy="3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fld id="{6642D4EA-8F7B-4BF0-876D-1A13F434B2E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5103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59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89148" y="0"/>
            <a:ext cx="4275459" cy="336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EB556-006D-486A-A915-B6F7734C88C9}" type="datetimeFigureOut">
              <a:rPr lang="en-US" smtClean="0"/>
              <a:pPr/>
              <a:t>1/21/2022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49613" y="504825"/>
            <a:ext cx="3367087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6120" y="3199488"/>
            <a:ext cx="7894074" cy="303109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397416"/>
            <a:ext cx="4275459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89148" y="6397416"/>
            <a:ext cx="4275459" cy="336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090DC-4C99-4E03-B5BF-3FF0CB882F3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531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ABCDD-9A14-44DB-AF6B-8DC42AFF257A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83C25-EA64-4A6B-B188-65675F9E94E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697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B375-6340-4BC9-8214-F9480FA26420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B927C-E11B-4086-AAFF-1E5A3F1BFC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426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D9D71-7ABA-44F1-B39F-DF5FC744516F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CDAA3-4D0F-4E67-B773-3EDA7B9B124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201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D121-3170-4741-AE79-5E8566349CFA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2B054-8CE1-46DE-A867-22330A94538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736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0867E-E73B-4D9E-B54A-5386C88676A2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D1078-E9AE-4205-8C63-4B91E94602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303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D0315-A09F-4235-9305-6904D1849027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70E4F-83E6-42CE-A7B4-A4C6A54EC46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923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D11E0-A8A1-4090-B6D3-60F33FA384B2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8F65-3A78-4688-84E3-35BDB351E38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793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53C09-4E61-4284-B48C-A63B1F1101DA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1F276-1015-4D94-B7AC-F0EF376DF81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81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B064C-0442-4279-8C99-9C74A30AE478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23539-84A7-4B6A-BBE4-961FDBD742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84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2114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47786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43128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3256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69481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90622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0BE3B-4B88-47CC-97B2-CF494A9A4FAD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3D251-6BDA-43F4-81C3-CC50B6E9329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4461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AEB-375A-4FE6-AC28-9262C2A48188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A910A-20A9-4F8C-9B14-502E0D773BB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66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C73A598-DDD9-4410-9F89-9737E5F71549}" type="datetime5">
              <a:rPr lang="en-US" smtClean="0"/>
              <a:pPr/>
              <a:t>21-Jan-22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sv-SE" smtClean="0"/>
              <a:t>P.R.Khuman(MPT,Ortho &amp; Sports)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69E68-92F5-49A4-B406-2A3496549C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3135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16600" dirty="0" smtClean="0"/>
              <a:t>GAIT</a:t>
            </a:r>
            <a:endParaRPr lang="en-IN" sz="16600" dirty="0"/>
          </a:p>
        </p:txBody>
      </p:sp>
    </p:spTree>
    <p:extLst>
      <p:ext uri="{BB962C8B-B14F-4D97-AF65-F5344CB8AC3E}">
        <p14:creationId xmlns:p14="http://schemas.microsoft.com/office/powerpoint/2010/main" val="3363358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905000"/>
          </a:xfrm>
        </p:spPr>
        <p:txBody>
          <a:bodyPr/>
          <a:lstStyle/>
          <a:p>
            <a:pPr algn="ctr"/>
            <a:r>
              <a:rPr lang="en-IN" sz="6600" dirty="0" smtClean="0"/>
              <a:t>Abnormal (Atypical) Gait</a:t>
            </a:r>
            <a:endParaRPr lang="en-IN" sz="6600" dirty="0"/>
          </a:p>
        </p:txBody>
      </p:sp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461687"/>
            <a:ext cx="1353296" cy="243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8001000" cy="4114800"/>
          </a:xfrm>
        </p:spPr>
        <p:txBody>
          <a:bodyPr/>
          <a:lstStyle/>
          <a:p>
            <a:r>
              <a:rPr lang="en-IN" sz="3000" dirty="0" smtClean="0"/>
              <a:t>There are numerous causes of abnormal gait. </a:t>
            </a:r>
          </a:p>
          <a:p>
            <a:r>
              <a:rPr lang="en-IN" sz="3000" dirty="0" smtClean="0"/>
              <a:t>There can be great variation depending upon the severity of the problem.</a:t>
            </a:r>
          </a:p>
          <a:p>
            <a:pPr lvl="1"/>
            <a:r>
              <a:rPr lang="en-IN" dirty="0" smtClean="0"/>
              <a:t>If a muscle is weak, how weak is it?</a:t>
            </a:r>
          </a:p>
          <a:p>
            <a:pPr lvl="1"/>
            <a:r>
              <a:rPr lang="en-IN" dirty="0" smtClean="0"/>
              <a:t>If joint motion is limited, how limited is it? </a:t>
            </a:r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Pathological gaits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8077200" cy="4343400"/>
          </a:xfrm>
        </p:spPr>
        <p:txBody>
          <a:bodyPr/>
          <a:lstStyle/>
          <a:p>
            <a:r>
              <a:rPr lang="en-IN" sz="3600" dirty="0" smtClean="0">
                <a:solidFill>
                  <a:srgbClr val="00FF00"/>
                </a:solidFill>
              </a:rPr>
              <a:t>Abnormality in gait may be caused by – </a:t>
            </a:r>
          </a:p>
          <a:p>
            <a:pPr lvl="1"/>
            <a:r>
              <a:rPr lang="en-IN" dirty="0" smtClean="0"/>
              <a:t>Pain	</a:t>
            </a:r>
          </a:p>
          <a:p>
            <a:pPr lvl="1"/>
            <a:r>
              <a:rPr lang="en-IN" dirty="0" smtClean="0"/>
              <a:t>Joint muscle range-of-motion (ROM) limitation</a:t>
            </a:r>
          </a:p>
          <a:p>
            <a:pPr lvl="1"/>
            <a:r>
              <a:rPr lang="en-IN" dirty="0" smtClean="0"/>
              <a:t>Muscular weakness/paralysis</a:t>
            </a:r>
          </a:p>
          <a:p>
            <a:pPr lvl="1"/>
            <a:r>
              <a:rPr lang="en-IN" smtClean="0"/>
              <a:t>Neurological involvement (UMNL/ LMNL)</a:t>
            </a:r>
            <a:endParaRPr lang="en-IN" dirty="0" smtClean="0"/>
          </a:p>
          <a:p>
            <a:pPr lvl="1"/>
            <a:r>
              <a:rPr lang="en-IN" dirty="0" smtClean="0"/>
              <a:t>Leg length discrepancy</a:t>
            </a:r>
          </a:p>
          <a:p>
            <a:endParaRPr lang="en-IN" sz="54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Types of pathological gait</a:t>
            </a:r>
            <a:endParaRPr lang="en-I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4958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Due to pain –</a:t>
            </a:r>
          </a:p>
          <a:p>
            <a:pPr lvl="1"/>
            <a:r>
              <a:rPr lang="en-US" sz="2400" dirty="0" smtClean="0"/>
              <a:t>Antalgic or limping gait – </a:t>
            </a:r>
            <a:r>
              <a:rPr lang="en-US" sz="2400" i="1" dirty="0" smtClean="0"/>
              <a:t>(Psoatic Gait)</a:t>
            </a:r>
          </a:p>
          <a:p>
            <a:r>
              <a:rPr lang="en-US" sz="2400" dirty="0" smtClean="0">
                <a:solidFill>
                  <a:srgbClr val="00B0F0"/>
                </a:solidFill>
              </a:rPr>
              <a:t>Due to neurological disturbance – </a:t>
            </a:r>
          </a:p>
          <a:p>
            <a:pPr lvl="1"/>
            <a:r>
              <a:rPr lang="en-US" sz="2400" dirty="0" smtClean="0">
                <a:solidFill>
                  <a:srgbClr val="FFFF00"/>
                </a:solidFill>
              </a:rPr>
              <a:t>Muscular paralysis </a:t>
            </a:r>
            <a:r>
              <a:rPr lang="en-US" sz="2400" dirty="0" smtClean="0"/>
              <a:t>– both </a:t>
            </a:r>
          </a:p>
          <a:p>
            <a:pPr lvl="2"/>
            <a:r>
              <a:rPr lang="en-US" sz="2000" dirty="0" smtClean="0"/>
              <a:t>Spastic </a:t>
            </a:r>
            <a:r>
              <a:rPr lang="en-US" sz="2000" i="1" dirty="0" smtClean="0">
                <a:solidFill>
                  <a:srgbClr val="00FF00"/>
                </a:solidFill>
              </a:rPr>
              <a:t>(Circumductory Gait, Scissoring Gait, Dragging or Paralytic Gait, Robotic Gait[Quadriplegic]) </a:t>
            </a:r>
            <a:r>
              <a:rPr lang="en-US" sz="2000" dirty="0" smtClean="0"/>
              <a:t>and </a:t>
            </a:r>
          </a:p>
          <a:p>
            <a:pPr lvl="2"/>
            <a:r>
              <a:rPr lang="en-US" sz="2000" dirty="0" smtClean="0"/>
              <a:t>Flaccid </a:t>
            </a:r>
            <a:r>
              <a:rPr lang="en-US" sz="2000" i="1" dirty="0" smtClean="0">
                <a:solidFill>
                  <a:srgbClr val="00FF00"/>
                </a:solidFill>
              </a:rPr>
              <a:t>(Lurching Gait, Waddling Gait, Gluteus </a:t>
            </a:r>
            <a:r>
              <a:rPr lang="en-US" sz="2000" i="1" dirty="0" err="1" smtClean="0">
                <a:solidFill>
                  <a:srgbClr val="00FF00"/>
                </a:solidFill>
              </a:rPr>
              <a:t>Maximus</a:t>
            </a:r>
            <a:r>
              <a:rPr lang="en-US" sz="2000" i="1" dirty="0" smtClean="0">
                <a:solidFill>
                  <a:srgbClr val="00FF00"/>
                </a:solidFill>
              </a:rPr>
              <a:t> Gait, Quadriceps Gait, Foot Drop or </a:t>
            </a:r>
            <a:r>
              <a:rPr lang="en-US" sz="2000" i="1" dirty="0" err="1" smtClean="0">
                <a:solidFill>
                  <a:srgbClr val="00FF00"/>
                </a:solidFill>
              </a:rPr>
              <a:t>Stapping</a:t>
            </a:r>
            <a:r>
              <a:rPr lang="en-US" sz="2000" i="1" dirty="0" smtClean="0">
                <a:solidFill>
                  <a:srgbClr val="00FF00"/>
                </a:solidFill>
              </a:rPr>
              <a:t> Gait,)</a:t>
            </a:r>
          </a:p>
          <a:p>
            <a:pPr lvl="1"/>
            <a:r>
              <a:rPr lang="en-US" sz="2400" dirty="0" smtClean="0">
                <a:solidFill>
                  <a:srgbClr val="FFFF00"/>
                </a:solidFill>
              </a:rPr>
              <a:t>Cerebellar dysfunction </a:t>
            </a:r>
            <a:r>
              <a:rPr lang="en-US" sz="2000" i="1" dirty="0" smtClean="0">
                <a:solidFill>
                  <a:srgbClr val="00FF00"/>
                </a:solidFill>
              </a:rPr>
              <a:t>(Ataxic Gait)</a:t>
            </a:r>
            <a:endParaRPr lang="en-US" i="1" dirty="0" smtClean="0">
              <a:solidFill>
                <a:srgbClr val="00FF00"/>
              </a:solidFill>
            </a:endParaRPr>
          </a:p>
          <a:p>
            <a:pPr lvl="1"/>
            <a:r>
              <a:rPr lang="en-US" sz="2400" dirty="0" smtClean="0">
                <a:solidFill>
                  <a:srgbClr val="FFFF00"/>
                </a:solidFill>
              </a:rPr>
              <a:t>Loss of kinesthetic sensation </a:t>
            </a:r>
            <a:r>
              <a:rPr lang="en-US" sz="2000" i="1" dirty="0" smtClean="0">
                <a:solidFill>
                  <a:srgbClr val="00FF00"/>
                </a:solidFill>
              </a:rPr>
              <a:t>(Stamping Gait)</a:t>
            </a:r>
            <a:endParaRPr lang="en-US" sz="2400" i="1" dirty="0" smtClean="0">
              <a:solidFill>
                <a:srgbClr val="00FF00"/>
              </a:solidFill>
            </a:endParaRPr>
          </a:p>
          <a:p>
            <a:pPr lvl="1"/>
            <a:r>
              <a:rPr lang="en-US" sz="2400" dirty="0" smtClean="0">
                <a:solidFill>
                  <a:srgbClr val="FFFF00"/>
                </a:solidFill>
              </a:rPr>
              <a:t>Basal ganglia dysfunction </a:t>
            </a:r>
            <a:r>
              <a:rPr lang="en-US" sz="2000" i="1" dirty="0" smtClean="0">
                <a:solidFill>
                  <a:srgbClr val="00FF00"/>
                </a:solidFill>
              </a:rPr>
              <a:t>(</a:t>
            </a:r>
            <a:r>
              <a:rPr lang="en-US" sz="2000" i="1" dirty="0" err="1" smtClean="0">
                <a:solidFill>
                  <a:srgbClr val="00FF00"/>
                </a:solidFill>
              </a:rPr>
              <a:t>Festinant</a:t>
            </a:r>
            <a:r>
              <a:rPr lang="en-US" sz="2000" i="1" dirty="0" smtClean="0">
                <a:solidFill>
                  <a:srgbClr val="00FF00"/>
                </a:solidFill>
              </a:rPr>
              <a:t> Gait)</a:t>
            </a:r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Types of pathological gait</a:t>
            </a:r>
            <a:endParaRPr lang="en-IN" sz="40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sz="2800" dirty="0" smtClean="0">
                <a:solidFill>
                  <a:srgbClr val="00B0F0"/>
                </a:solidFill>
              </a:rPr>
              <a:t>Due to abnormal deformities –</a:t>
            </a:r>
          </a:p>
          <a:p>
            <a:pPr lvl="1"/>
            <a:r>
              <a:rPr lang="en-US" sz="2400" dirty="0" smtClean="0"/>
              <a:t>Equinus gait</a:t>
            </a:r>
          </a:p>
          <a:p>
            <a:pPr lvl="1"/>
            <a:r>
              <a:rPr lang="en-US" sz="2400" dirty="0" smtClean="0"/>
              <a:t>Equinovarous gait</a:t>
            </a:r>
          </a:p>
          <a:p>
            <a:pPr lvl="1"/>
            <a:r>
              <a:rPr lang="en-US" sz="2400" dirty="0" smtClean="0"/>
              <a:t>Calcaneal gait</a:t>
            </a:r>
          </a:p>
          <a:p>
            <a:pPr lvl="1"/>
            <a:r>
              <a:rPr lang="en-US" sz="2400" dirty="0" smtClean="0"/>
              <a:t>Knock &amp; bow knee gait</a:t>
            </a:r>
          </a:p>
          <a:p>
            <a:pPr lvl="1"/>
            <a:r>
              <a:rPr lang="en-US" sz="2400" dirty="0" smtClean="0"/>
              <a:t>Genurecurvatum gait</a:t>
            </a:r>
          </a:p>
          <a:p>
            <a:r>
              <a:rPr lang="en-US" sz="2800" dirty="0" smtClean="0">
                <a:solidFill>
                  <a:srgbClr val="00B0F0"/>
                </a:solidFill>
              </a:rPr>
              <a:t>Due to Leg Length Discrepancy (LLD) –</a:t>
            </a:r>
          </a:p>
          <a:p>
            <a:pPr lvl="1"/>
            <a:r>
              <a:rPr lang="en-US" sz="2400" dirty="0" smtClean="0"/>
              <a:t>Equinus gait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IN" dirty="0" smtClean="0"/>
          </a:p>
          <a:p>
            <a:endParaRPr lang="en-IN" sz="4000" dirty="0" smtClean="0"/>
          </a:p>
          <a:p>
            <a:endParaRPr lang="en-IN" sz="4000" dirty="0"/>
          </a:p>
        </p:txBody>
      </p:sp>
      <p:pic>
        <p:nvPicPr>
          <p:cNvPr id="10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Antalgic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772400" cy="434340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This is a compensatory gait pattern adopted in order to remove or diminish the discomfort caused by pain in the LL or pelvis.</a:t>
            </a:r>
          </a:p>
          <a:p>
            <a:r>
              <a:rPr lang="en-US" sz="2800" dirty="0" smtClean="0">
                <a:solidFill>
                  <a:srgbClr val="FFFF00"/>
                </a:solidFill>
              </a:rPr>
              <a:t>Characteristic features:</a:t>
            </a:r>
          </a:p>
          <a:p>
            <a:pPr lvl="1"/>
            <a:r>
              <a:rPr lang="en-US" sz="2400" dirty="0" smtClean="0"/>
              <a:t>Decreased in duration of stance phase of the affected limb (unable of weight bear due to pain)</a:t>
            </a:r>
          </a:p>
          <a:p>
            <a:pPr lvl="1"/>
            <a:r>
              <a:rPr lang="en-US" sz="2400" dirty="0" smtClean="0"/>
              <a:t>There is a lack of weight shift laterally over the stance limb and also to keep weight off the involved limb</a:t>
            </a:r>
          </a:p>
          <a:p>
            <a:pPr lvl="1"/>
            <a:r>
              <a:rPr lang="en-US" sz="2400" dirty="0" smtClean="0"/>
              <a:t>Decrease in stance phase in affected side will result in a decrease in swing phase of sound limb.</a:t>
            </a:r>
          </a:p>
          <a:p>
            <a:pPr lvl="1"/>
            <a:endParaRPr lang="en-IN" sz="24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Psoatic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Psoas bursa may be inflamed &amp; edematous, which cause limitation of movement due to pain &amp; produce a atypical gait. </a:t>
            </a:r>
          </a:p>
          <a:p>
            <a:pPr lvl="1"/>
            <a:r>
              <a:rPr lang="en-US" sz="2400" dirty="0" smtClean="0"/>
              <a:t>Hip externally rotated</a:t>
            </a:r>
          </a:p>
          <a:p>
            <a:pPr lvl="1"/>
            <a:r>
              <a:rPr lang="en-US" sz="2400" dirty="0" smtClean="0"/>
              <a:t>Hip adducted</a:t>
            </a:r>
          </a:p>
          <a:p>
            <a:pPr lvl="1"/>
            <a:r>
              <a:rPr lang="en-US" sz="2400" dirty="0" smtClean="0"/>
              <a:t>Knee in slight flexion</a:t>
            </a:r>
          </a:p>
          <a:p>
            <a:r>
              <a:rPr lang="en-US" sz="2800" dirty="0" smtClean="0"/>
              <a:t>This process seems to relieve tension of the muscle &amp; hence relieve the inflamed structures.</a:t>
            </a:r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85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Gluteus maximus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5410200" cy="4230686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The gluteus maximus act as a restraint for forward progression.</a:t>
            </a:r>
            <a:endParaRPr lang="en-IN" sz="2800" dirty="0" smtClean="0"/>
          </a:p>
          <a:p>
            <a:r>
              <a:rPr lang="en-IN" sz="2800" dirty="0" smtClean="0"/>
              <a:t>The trunk quickly shifts posteriorly at heel strike </a:t>
            </a:r>
            <a:r>
              <a:rPr lang="en-IN" sz="2800" i="1" dirty="0" smtClean="0"/>
              <a:t>(initial contact).</a:t>
            </a:r>
          </a:p>
          <a:p>
            <a:r>
              <a:rPr lang="en-IN" sz="2800" dirty="0" smtClean="0"/>
              <a:t>This will shift the body’s COG posteriorly over the gluteus maximus, moving the line of force posterior to the hip joints.</a:t>
            </a: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 l="2041" r="2721"/>
          <a:stretch>
            <a:fillRect/>
          </a:stretch>
        </p:blipFill>
        <p:spPr bwMode="auto">
          <a:xfrm>
            <a:off x="6120967" y="1875412"/>
            <a:ext cx="2870633" cy="429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6172200" cy="4114800"/>
          </a:xfrm>
        </p:spPr>
        <p:txBody>
          <a:bodyPr/>
          <a:lstStyle/>
          <a:p>
            <a:r>
              <a:rPr lang="en-IN" sz="2800" dirty="0" smtClean="0"/>
              <a:t>With foot in contact with floor, this requires less muscle strength to maintain the hip in extension during stance phase. </a:t>
            </a:r>
          </a:p>
          <a:p>
            <a:r>
              <a:rPr lang="en-IN" sz="2800" dirty="0" smtClean="0"/>
              <a:t>This shifting is referred to as a </a:t>
            </a:r>
            <a:r>
              <a:rPr lang="en-IN" sz="2800" dirty="0" smtClean="0">
                <a:solidFill>
                  <a:srgbClr val="00FF00"/>
                </a:solidFill>
              </a:rPr>
              <a:t>“Rocking Horse Gait”</a:t>
            </a:r>
            <a:r>
              <a:rPr lang="en-IN" sz="2800" dirty="0" smtClean="0"/>
              <a:t> because of the extreme backward-forward movement of the trunk.</a:t>
            </a:r>
          </a:p>
          <a:p>
            <a:endParaRPr lang="en-IN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 l="10637" r="11358"/>
          <a:stretch>
            <a:fillRect/>
          </a:stretch>
        </p:blipFill>
        <p:spPr bwMode="auto">
          <a:xfrm>
            <a:off x="7162800" y="1828800"/>
            <a:ext cx="1676400" cy="4372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gluteus medius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6477000" cy="4114800"/>
          </a:xfrm>
        </p:spPr>
        <p:txBody>
          <a:bodyPr>
            <a:normAutofit fontScale="92500" lnSpcReduction="20000"/>
          </a:bodyPr>
          <a:lstStyle/>
          <a:p>
            <a:r>
              <a:rPr lang="en-IN" sz="2700" dirty="0" smtClean="0"/>
              <a:t>It is also known as “Trendelenberg gait” or “Lurching Gait” </a:t>
            </a:r>
            <a:r>
              <a:rPr lang="en-IN" sz="2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when one side affected</a:t>
            </a:r>
            <a:r>
              <a:rPr lang="en-IN" sz="2700" dirty="0" smtClean="0"/>
              <a:t>.</a:t>
            </a:r>
          </a:p>
          <a:p>
            <a:r>
              <a:rPr lang="en-IN" sz="2700" dirty="0" smtClean="0"/>
              <a:t>The individual shifts the trunk over the affected side during stance phase. </a:t>
            </a:r>
          </a:p>
          <a:p>
            <a:r>
              <a:rPr lang="en-IN" sz="2700" dirty="0" smtClean="0"/>
              <a:t>When right gluteus medius or hip abductor is weak it cause two thing: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IN" sz="2200" dirty="0" smtClean="0"/>
              <a:t>The body leans over the left leg during stance phase of the left leg, and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IN" sz="2200" dirty="0" smtClean="0"/>
              <a:t>Right side of the pelvis will drop when the right leg leaves the ground &amp; begins swing phase.</a:t>
            </a: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 l="5667" r="6225"/>
          <a:stretch>
            <a:fillRect/>
          </a:stretch>
        </p:blipFill>
        <p:spPr bwMode="auto">
          <a:xfrm>
            <a:off x="7180385" y="1828800"/>
            <a:ext cx="188741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>
            <a:normAutofit fontScale="92500"/>
          </a:bodyPr>
          <a:lstStyle/>
          <a:p>
            <a:r>
              <a:rPr lang="en-IN" sz="2800" dirty="0" smtClean="0"/>
              <a:t>Shifting the trunk over the affected side is an attempt to reduce the amount of strength required of the gluteus medius to stabilize the pelvis.</a:t>
            </a:r>
          </a:p>
          <a:p>
            <a:r>
              <a:rPr lang="en-US" sz="2800" dirty="0" smtClean="0">
                <a:solidFill>
                  <a:srgbClr val="00FF00"/>
                </a:solidFill>
              </a:rPr>
              <a:t>Bilateral paralysis, waddling or duck gait.</a:t>
            </a:r>
          </a:p>
          <a:p>
            <a:r>
              <a:rPr lang="en-US" sz="2800" dirty="0" smtClean="0"/>
              <a:t>The patient lurch to both sides while walking.</a:t>
            </a:r>
          </a:p>
          <a:p>
            <a:r>
              <a:rPr lang="en-US" sz="2800" dirty="0" smtClean="0"/>
              <a:t>The body sways from side to side on a wide base with excessive shoulder swing.</a:t>
            </a:r>
            <a:endParaRPr lang="en-US" sz="1200" dirty="0" smtClean="0"/>
          </a:p>
          <a:p>
            <a:pPr lvl="1"/>
            <a:r>
              <a:rPr lang="en-US" sz="2400" dirty="0" smtClean="0"/>
              <a:t>E.g. Muscular dystrophy</a:t>
            </a:r>
            <a:endParaRPr lang="en-IN" sz="4800" dirty="0" smtClean="0"/>
          </a:p>
          <a:p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Quadriceps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924800" cy="4114800"/>
          </a:xfrm>
        </p:spPr>
        <p:txBody>
          <a:bodyPr/>
          <a:lstStyle/>
          <a:p>
            <a:r>
              <a:rPr lang="en-US" sz="2800" dirty="0" smtClean="0"/>
              <a:t>Quadriceps action is needed during heel strike &amp; foot flat when there is a flexion movement acting at the knee.</a:t>
            </a:r>
          </a:p>
          <a:p>
            <a:r>
              <a:rPr lang="en-US" sz="2800" dirty="0" smtClean="0"/>
              <a:t>Quadriceps weakness/ paralysis will lead to buckling of the knee during gait &amp; thus loss of balance.</a:t>
            </a:r>
          </a:p>
          <a:p>
            <a:r>
              <a:rPr lang="en-US" sz="2800" dirty="0" smtClean="0"/>
              <a:t>Patient can compensate this if he has normal hip extensor &amp; plantar flexors.</a:t>
            </a:r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7924800" cy="411480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Compensation:</a:t>
            </a:r>
          </a:p>
          <a:p>
            <a:pPr lvl="1"/>
            <a:r>
              <a:rPr lang="en-IN" sz="2400" dirty="0" smtClean="0"/>
              <a:t>With quadriceps weakness, the individual may lean forward over the quadriceps at the early part of stance phase, as weight is being shifted on to the stance leg. </a:t>
            </a:r>
          </a:p>
          <a:p>
            <a:pPr lvl="1"/>
            <a:r>
              <a:rPr lang="en-IN" sz="2400" dirty="0" smtClean="0"/>
              <a:t>Normally, the line of force falls behind the knee, requiring quadriceps action to keep the knee from buckling. </a:t>
            </a:r>
          </a:p>
          <a:p>
            <a:pPr lvl="1"/>
            <a:r>
              <a:rPr lang="en-IN" sz="2400" dirty="0" smtClean="0"/>
              <a:t>By leaning forward at the hip, the COG is shifted forward &amp; the line of force now falls in front of the knee. </a:t>
            </a:r>
          </a:p>
          <a:p>
            <a:pPr lvl="1"/>
            <a:r>
              <a:rPr lang="en-IN" sz="2400" dirty="0" smtClean="0"/>
              <a:t>This will force the knee backward into extension. </a:t>
            </a:r>
          </a:p>
          <a:p>
            <a:pPr lvl="1"/>
            <a:endParaRPr lang="en-US" sz="2400" dirty="0" smtClean="0"/>
          </a:p>
          <a:p>
            <a:pPr lvl="1"/>
            <a:endParaRPr lang="en-IN" sz="24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6096000" cy="4114800"/>
          </a:xfrm>
        </p:spPr>
        <p:txBody>
          <a:bodyPr>
            <a:normAutofit lnSpcReduction="10000"/>
          </a:bodyPr>
          <a:lstStyle/>
          <a:p>
            <a:r>
              <a:rPr lang="en-IN" sz="2800" dirty="0" smtClean="0"/>
              <a:t>Another compensatory manoeuvre to use is the hip extensors &amp; ankle plantar flexors in a closed chain action to pull the knee into extension at heel strike </a:t>
            </a:r>
            <a:r>
              <a:rPr lang="en-IN" sz="2800" i="1" dirty="0" smtClean="0"/>
              <a:t>(initial contact). </a:t>
            </a:r>
          </a:p>
          <a:p>
            <a:r>
              <a:rPr lang="en-IN" sz="2800" dirty="0" smtClean="0"/>
              <a:t>In addition, the person may physically push on the anterior thigh during stance phase, holding the knee in extension.</a:t>
            </a:r>
            <a:endParaRPr lang="en-IN" sz="2800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1905000"/>
            <a:ext cx="2265406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hemiplegic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05000"/>
            <a:ext cx="6096000" cy="4419600"/>
          </a:xfrm>
        </p:spPr>
        <p:txBody>
          <a:bodyPr>
            <a:normAutofit fontScale="92500" lnSpcReduction="20000"/>
          </a:bodyPr>
          <a:lstStyle/>
          <a:p>
            <a:r>
              <a:rPr lang="en-IN" sz="2800" dirty="0" smtClean="0"/>
              <a:t>With spastic pattern of hemiplegic leg</a:t>
            </a:r>
          </a:p>
          <a:p>
            <a:pPr lvl="1"/>
            <a:r>
              <a:rPr lang="en-IN" sz="2400" dirty="0" smtClean="0"/>
              <a:t>Hip into extension, adduction &amp; medial rotation</a:t>
            </a:r>
          </a:p>
          <a:p>
            <a:pPr lvl="1"/>
            <a:r>
              <a:rPr lang="en-IN" sz="2400" dirty="0" smtClean="0"/>
              <a:t>Knee in extension, though often unstable</a:t>
            </a:r>
          </a:p>
          <a:p>
            <a:pPr lvl="1"/>
            <a:r>
              <a:rPr lang="en-IN" sz="2400" dirty="0" smtClean="0"/>
              <a:t>Ankle in drop foot with ankle plantar flexion and inversion (equinovarus), which is present during both stance and swing phases.</a:t>
            </a:r>
          </a:p>
          <a:p>
            <a:r>
              <a:rPr lang="en-US" sz="2800" dirty="0" smtClean="0"/>
              <a:t>In order to clear the foot from the ground the hip &amp; knee should flex.</a:t>
            </a: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3685" y="1752600"/>
            <a:ext cx="1714066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But the spastic muscles won’t allow the hip &amp; knee to flex for the floor clearance.</a:t>
            </a:r>
            <a:endParaRPr lang="en-IN" sz="2800" dirty="0" smtClean="0"/>
          </a:p>
          <a:p>
            <a:r>
              <a:rPr lang="en-US" sz="2800" dirty="0" smtClean="0"/>
              <a:t>So the patient hikes hip &amp; bring the affected leg by making a half circle i.e. circumducting the leg.</a:t>
            </a:r>
          </a:p>
          <a:p>
            <a:r>
              <a:rPr lang="en-US" sz="2800" dirty="0" smtClean="0"/>
              <a:t>Hence the gait is known as </a:t>
            </a:r>
            <a:r>
              <a:rPr lang="en-US" sz="2800" dirty="0" smtClean="0">
                <a:solidFill>
                  <a:srgbClr val="00FF00"/>
                </a:solidFill>
              </a:rPr>
              <a:t>“Circumductory Gait”.</a:t>
            </a:r>
            <a:endParaRPr lang="en-IN" sz="2800" dirty="0" smtClean="0">
              <a:solidFill>
                <a:srgbClr val="00FF00"/>
              </a:solidFill>
            </a:endParaRPr>
          </a:p>
          <a:p>
            <a:r>
              <a:rPr lang="en-IN" sz="2800" dirty="0" smtClean="0"/>
              <a:t>Usually, there will be no reciprocal arm swing. </a:t>
            </a:r>
          </a:p>
          <a:p>
            <a:r>
              <a:rPr lang="en-IN" sz="2800" dirty="0" smtClean="0"/>
              <a:t>Step length tends to be lengthened on the involved side &amp; shortened on the uninvolved side.</a:t>
            </a:r>
          </a:p>
          <a:p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Scissoring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6553200" cy="4114800"/>
          </a:xfrm>
        </p:spPr>
        <p:txBody>
          <a:bodyPr/>
          <a:lstStyle/>
          <a:p>
            <a:r>
              <a:rPr lang="en-US" dirty="0" smtClean="0"/>
              <a:t>It results from spasticity of bilateral adductor muscle of hip.</a:t>
            </a:r>
          </a:p>
          <a:p>
            <a:r>
              <a:rPr lang="en-US" dirty="0" smtClean="0"/>
              <a:t>One leg crosses directly over the other with each step like crossing the blades of a scissor.</a:t>
            </a:r>
          </a:p>
          <a:p>
            <a:pPr lvl="1"/>
            <a:r>
              <a:rPr lang="en-US" dirty="0" smtClean="0"/>
              <a:t>E.g. Cerebral Palsy </a:t>
            </a:r>
            <a:endParaRPr lang="en-IN" dirty="0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59581" y="1828800"/>
            <a:ext cx="188442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17538"/>
            <a:ext cx="8029577" cy="1143000"/>
          </a:xfrm>
        </p:spPr>
        <p:txBody>
          <a:bodyPr/>
          <a:lstStyle/>
          <a:p>
            <a:r>
              <a:rPr lang="en-US" sz="4000" dirty="0" smtClean="0"/>
              <a:t>Dragging or paraplegic gait</a:t>
            </a:r>
            <a:endParaRPr lang="en-I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dirty="0" smtClean="0"/>
              <a:t>There is spasticity of both hip &amp; knee extensors &amp; ankle plantar flexors.</a:t>
            </a:r>
          </a:p>
          <a:p>
            <a:r>
              <a:rPr lang="en-US" dirty="0" smtClean="0"/>
              <a:t>In order to clear the ground the patient has to drag his both lower limb swings them &amp; place it forward.</a:t>
            </a:r>
            <a:endParaRPr lang="en-IN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Sensory ataxic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This is a typical gait pattern seen in patients affected by tabes dorsalis.</a:t>
            </a:r>
          </a:p>
          <a:p>
            <a:r>
              <a:rPr lang="en-US" sz="2800" dirty="0" smtClean="0"/>
              <a:t>It is a degenerative disease affecting the posterior horn cells &amp; posterior column of the spinal cord.</a:t>
            </a:r>
          </a:p>
          <a:p>
            <a:r>
              <a:rPr lang="en-US" sz="2800" dirty="0" smtClean="0"/>
              <a:t>Because of lesion, the proprioceptive impulse won’t reach the cerebellum.</a:t>
            </a:r>
          </a:p>
          <a:p>
            <a:r>
              <a:rPr lang="en-US" sz="2800" dirty="0" smtClean="0"/>
              <a:t>The patient will loss his joint sense &amp; position for his limb on space.</a:t>
            </a:r>
          </a:p>
          <a:p>
            <a:endParaRPr lang="en-US" sz="2800" dirty="0" smtClean="0"/>
          </a:p>
          <a:p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sz="2800" dirty="0" smtClean="0"/>
              <a:t>Because of loss of joint sense, the patient abnormally raises his leg (high step) jerks it forward to strike the ground with a stamp.</a:t>
            </a:r>
          </a:p>
          <a:p>
            <a:r>
              <a:rPr lang="en-US" sz="2800" dirty="0" smtClean="0"/>
              <a:t>So it is also called as </a:t>
            </a:r>
            <a:r>
              <a:rPr lang="en-US" sz="2800" dirty="0" smtClean="0">
                <a:solidFill>
                  <a:srgbClr val="00FF00"/>
                </a:solidFill>
              </a:rPr>
              <a:t>“Stamping Gait”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The patient compensated this loss of joint position sense by vision.</a:t>
            </a:r>
          </a:p>
          <a:p>
            <a:r>
              <a:rPr lang="en-US" sz="2800" dirty="0" smtClean="0"/>
              <a:t>So his head will be down while he is walking.</a:t>
            </a:r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 shuffling or festinate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6705600" cy="4114800"/>
          </a:xfrm>
        </p:spPr>
        <p:txBody>
          <a:bodyPr>
            <a:normAutofit fontScale="92500" lnSpcReduction="20000"/>
          </a:bodyPr>
          <a:lstStyle/>
          <a:p>
            <a:r>
              <a:rPr lang="en-US" sz="2600" dirty="0" smtClean="0"/>
              <a:t>Normal function at basal ganglia are:</a:t>
            </a:r>
          </a:p>
          <a:p>
            <a:pPr lvl="1"/>
            <a:r>
              <a:rPr lang="en-US" sz="2400" dirty="0" smtClean="0"/>
              <a:t>Control of muscle tone</a:t>
            </a:r>
          </a:p>
          <a:p>
            <a:pPr lvl="1"/>
            <a:r>
              <a:rPr lang="en-US" sz="2400" dirty="0" smtClean="0"/>
              <a:t>Planning &amp; programming of normal movements.</a:t>
            </a:r>
          </a:p>
          <a:p>
            <a:pPr lvl="1"/>
            <a:r>
              <a:rPr lang="en-US" sz="2400" dirty="0" smtClean="0"/>
              <a:t>Control of associated movements like reciprocal arm swing.</a:t>
            </a:r>
          </a:p>
          <a:p>
            <a:pPr lvl="1"/>
            <a:r>
              <a:rPr lang="en-US" sz="2400" dirty="0" smtClean="0"/>
              <a:t>Typical example for basal ganglia leision is parkinsonism.</a:t>
            </a:r>
          </a:p>
          <a:p>
            <a:r>
              <a:rPr lang="en-US" sz="2600" dirty="0" smtClean="0"/>
              <a:t>Because of rigidity, all the joint will go for a flexion position with spine stooping forward.</a:t>
            </a: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 l="11272" r="5453"/>
          <a:stretch>
            <a:fillRect/>
          </a:stretch>
        </p:blipFill>
        <p:spPr bwMode="auto">
          <a:xfrm>
            <a:off x="7217229" y="1828800"/>
            <a:ext cx="1926771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230686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This posture displaces the COG anteriorly.</a:t>
            </a:r>
          </a:p>
          <a:p>
            <a:r>
              <a:rPr lang="en-US" sz="2800" dirty="0" smtClean="0"/>
              <a:t>So in order to keep the COG within the BOS, the patient will take no of small shuffling steps.</a:t>
            </a:r>
          </a:p>
          <a:p>
            <a:r>
              <a:rPr lang="en-US" sz="2800" dirty="0" smtClean="0"/>
              <a:t>Due to loss of voluntary control over the movement, they loses balance &amp; walks faster as if he is chasing the COG.</a:t>
            </a:r>
          </a:p>
          <a:p>
            <a:r>
              <a:rPr lang="en-US" sz="2800" dirty="0" smtClean="0"/>
              <a:t>So it is called as </a:t>
            </a:r>
            <a:r>
              <a:rPr lang="en-US" sz="2800" dirty="0" smtClean="0">
                <a:solidFill>
                  <a:srgbClr val="00FF00"/>
                </a:solidFill>
              </a:rPr>
              <a:t>“Festinate Gait”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Since his shuffling steps, it is otherwise called as </a:t>
            </a:r>
            <a:r>
              <a:rPr lang="en-US" sz="2800" dirty="0" smtClean="0">
                <a:solidFill>
                  <a:srgbClr val="00FF00"/>
                </a:solidFill>
              </a:rPr>
              <a:t>“Shuffling Gait”</a:t>
            </a:r>
            <a:r>
              <a:rPr lang="en-US" sz="2800" dirty="0" smtClean="0"/>
              <a:t>.</a:t>
            </a:r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7538"/>
            <a:ext cx="8105777" cy="1143000"/>
          </a:xfrm>
        </p:spPr>
        <p:txBody>
          <a:bodyPr/>
          <a:lstStyle/>
          <a:p>
            <a:pPr algn="r"/>
            <a:r>
              <a:rPr lang="en-US" dirty="0" smtClean="0"/>
              <a:t>Foot drop or slapping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dirty="0" smtClean="0"/>
              <a:t>This is due to dorsiflexor weakness caused by paralysis of common peroneal nerve.</a:t>
            </a:r>
          </a:p>
          <a:p>
            <a:r>
              <a:rPr lang="en-US" dirty="0" smtClean="0"/>
              <a:t>There won’t be normal heel strike, instead the foot comes in contact with ground as a whole with a slapping sound.</a:t>
            </a:r>
          </a:p>
          <a:p>
            <a:r>
              <a:rPr lang="en-US" dirty="0" smtClean="0"/>
              <a:t>So it is also known as “Slapping gait”.</a:t>
            </a:r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dirty="0" smtClean="0"/>
              <a:t>Due to plantarflexion of the ankle, there will be relatively lengthening at the leading extremity.</a:t>
            </a:r>
          </a:p>
          <a:p>
            <a:r>
              <a:rPr lang="en-US" dirty="0" smtClean="0"/>
              <a:t>So to clear the ground the patient lift the limb too high.</a:t>
            </a:r>
          </a:p>
          <a:p>
            <a:r>
              <a:rPr lang="en-US" dirty="0" smtClean="0"/>
              <a:t>Hence the gait get s its another name i.e. “High Stepping Gait”</a:t>
            </a:r>
          </a:p>
          <a:p>
            <a:endParaRPr lang="en-IN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Equinus gait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US" sz="2800" dirty="0" smtClean="0"/>
              <a:t>Equinus = Horse</a:t>
            </a:r>
          </a:p>
          <a:p>
            <a:r>
              <a:rPr lang="en-US" sz="2800" dirty="0" smtClean="0"/>
              <a:t>Because of paralysis of dorsiflexor which result in plantar flexor contracture.</a:t>
            </a:r>
          </a:p>
          <a:p>
            <a:r>
              <a:rPr lang="en-US" sz="2800" dirty="0" smtClean="0"/>
              <a:t>The patients will walk on his toes (toe walking).</a:t>
            </a:r>
          </a:p>
          <a:p>
            <a:r>
              <a:rPr lang="en-US" sz="2800" dirty="0" smtClean="0"/>
              <a:t>Other cause may be compensation by plantar flexor for a short leg.</a:t>
            </a:r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835696" y="2967335"/>
            <a:ext cx="648072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j-lt"/>
              </a:rPr>
              <a:t>THANK YOU</a:t>
            </a:r>
            <a:endParaRPr lang="en-US" sz="8000" b="1" cap="none" spc="0" dirty="0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8207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 </a:t>
            </a:r>
            <a:endParaRPr lang="en-IN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2017714"/>
            <a:ext cx="7772400" cy="4114800"/>
          </a:xfrm>
        </p:spPr>
        <p:txBody>
          <a:bodyPr/>
          <a:lstStyle/>
          <a:p>
            <a:r>
              <a:rPr lang="en-IN" sz="2800" dirty="0" err="1" smtClean="0"/>
              <a:t>Lann</a:t>
            </a:r>
            <a:r>
              <a:rPr lang="en-IN" sz="2800" dirty="0" smtClean="0"/>
              <a:t> S. </a:t>
            </a:r>
            <a:r>
              <a:rPr lang="en-IN" sz="2800" dirty="0" err="1" smtClean="0"/>
              <a:t>Lippert</a:t>
            </a:r>
            <a:r>
              <a:rPr lang="en-IN" sz="2800" dirty="0" smtClean="0"/>
              <a:t>, CLINICAL KINESIOLOGY </a:t>
            </a:r>
            <a:r>
              <a:rPr lang="en-IN" sz="2800" i="1" dirty="0" smtClean="0"/>
              <a:t>and ANATOMY, 4</a:t>
            </a:r>
            <a:r>
              <a:rPr lang="en-IN" sz="2800" i="1" baseline="30000" dirty="0" smtClean="0"/>
              <a:t>th</a:t>
            </a:r>
            <a:r>
              <a:rPr lang="en-IN" sz="2800" i="1" dirty="0" smtClean="0"/>
              <a:t> edition, 2006</a:t>
            </a:r>
          </a:p>
          <a:p>
            <a:r>
              <a:rPr lang="en-IN" sz="2800" dirty="0" smtClean="0"/>
              <a:t>Cynthia C. </a:t>
            </a:r>
            <a:r>
              <a:rPr lang="en-IN" sz="2800" dirty="0" err="1" smtClean="0"/>
              <a:t>Norkin</a:t>
            </a:r>
            <a:r>
              <a:rPr lang="en-IN" sz="2800" dirty="0" smtClean="0"/>
              <a:t>, joint structure and function: A comprehensive analysis 4</a:t>
            </a:r>
            <a:r>
              <a:rPr lang="en-IN" sz="2800" baseline="30000" dirty="0" smtClean="0"/>
              <a:t>th</a:t>
            </a:r>
            <a:r>
              <a:rPr lang="en-IN" sz="2800" dirty="0" smtClean="0"/>
              <a:t> e</a:t>
            </a:r>
            <a:r>
              <a:rPr lang="en-IN" sz="2800" i="1" dirty="0" smtClean="0"/>
              <a:t>dition, 2005</a:t>
            </a:r>
          </a:p>
          <a:p>
            <a:r>
              <a:rPr lang="en-IN" sz="2800" dirty="0" err="1" smtClean="0"/>
              <a:t>Jacquelin</a:t>
            </a:r>
            <a:r>
              <a:rPr lang="en-IN" sz="2800" dirty="0" smtClean="0"/>
              <a:t> </a:t>
            </a:r>
            <a:r>
              <a:rPr lang="en-IN" sz="2800" dirty="0" err="1" smtClean="0"/>
              <a:t>perry</a:t>
            </a:r>
            <a:r>
              <a:rPr lang="en-IN" sz="2800" dirty="0" smtClean="0"/>
              <a:t>, GAIT ANALYSIS normal and pathological function, 1992</a:t>
            </a:r>
            <a:endParaRPr lang="en-IN" sz="2800" dirty="0"/>
          </a:p>
        </p:txBody>
      </p:sp>
      <p:pic>
        <p:nvPicPr>
          <p:cNvPr id="7" name="Picture 2" descr="C:\Users\Surbala\Desktop\bob_walking_e0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04" y="0"/>
            <a:ext cx="819896" cy="147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1271</TotalTime>
  <Words>1404</Words>
  <Application>Microsoft Office PowerPoint</Application>
  <PresentationFormat>On-screen Show (4:3)</PresentationFormat>
  <Paragraphs>130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Century Gothic</vt:lpstr>
      <vt:lpstr>Tahoma</vt:lpstr>
      <vt:lpstr>Times New Roman</vt:lpstr>
      <vt:lpstr>Wingdings 3</vt:lpstr>
      <vt:lpstr>Ion</vt:lpstr>
      <vt:lpstr>PowerPoint Presentation</vt:lpstr>
      <vt:lpstr>Abnormal (Atypical) Gait</vt:lpstr>
      <vt:lpstr>PowerPoint Presentation</vt:lpstr>
      <vt:lpstr>Pathological gaits</vt:lpstr>
      <vt:lpstr>Types of pathological gait</vt:lpstr>
      <vt:lpstr>Types of pathological gait</vt:lpstr>
      <vt:lpstr>Antalgic gait</vt:lpstr>
      <vt:lpstr>Psoatic gait</vt:lpstr>
      <vt:lpstr>Gluteus maximus gait</vt:lpstr>
      <vt:lpstr>PowerPoint Presentation</vt:lpstr>
      <vt:lpstr>gluteus medius gait</vt:lpstr>
      <vt:lpstr>PowerPoint Presentation</vt:lpstr>
      <vt:lpstr>Quadriceps gait</vt:lpstr>
      <vt:lpstr>PowerPoint Presentation</vt:lpstr>
      <vt:lpstr>PowerPoint Presentation</vt:lpstr>
      <vt:lpstr>hemiplegic gait</vt:lpstr>
      <vt:lpstr>PowerPoint Presentation</vt:lpstr>
      <vt:lpstr>Scissoring gait</vt:lpstr>
      <vt:lpstr>Dragging or paraplegic gait</vt:lpstr>
      <vt:lpstr>Sensory ataxic gait</vt:lpstr>
      <vt:lpstr>PowerPoint Presentation</vt:lpstr>
      <vt:lpstr>Short shuffling or festinate gait</vt:lpstr>
      <vt:lpstr>PowerPoint Presentation</vt:lpstr>
      <vt:lpstr>Foot drop or slapping gait</vt:lpstr>
      <vt:lpstr>PowerPoint Presentation</vt:lpstr>
      <vt:lpstr>Equinus gait</vt:lpstr>
      <vt:lpstr>PowerPoint Presentation</vt:lpstr>
      <vt:lpstr>Reference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BIOMECHANICS CONCEPTS</dc:title>
  <dc:creator>Surbala</dc:creator>
  <cp:lastModifiedBy>Admin</cp:lastModifiedBy>
  <cp:revision>205</cp:revision>
  <dcterms:created xsi:type="dcterms:W3CDTF">2010-11-26T03:54:43Z</dcterms:created>
  <dcterms:modified xsi:type="dcterms:W3CDTF">2022-01-21T04:35:16Z</dcterms:modified>
</cp:coreProperties>
</file>