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7" r:id="rId3"/>
    <p:sldId id="261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735763" cy="98663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00"/>
    <a:srgbClr val="E905CE"/>
    <a:srgbClr val="FC2424"/>
    <a:srgbClr val="F12FDA"/>
    <a:srgbClr val="78086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3BA995-A342-4A81-A183-2031585596EE}" type="datetimeFigureOut">
              <a:rPr lang="en-US" smtClean="0"/>
              <a:t>9/11/2019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F361C5-5911-4E65-A1F6-64F51B43CE0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2C2DE8-8165-49EB-AA04-BC67BDA77964}" type="datetimeFigureOut">
              <a:rPr lang="en-US" smtClean="0"/>
              <a:pPr/>
              <a:t>9/11/2019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87BFAD-47F8-44FE-BD7C-73CB792FC6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726572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87BFAD-47F8-44FE-BD7C-73CB792FC620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680511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937CD-0F70-47BA-9F5C-2F0F6864A138}" type="datetimeFigureOut">
              <a:rPr lang="en-US" smtClean="0"/>
              <a:pPr/>
              <a:t>9/11/2019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19C72-4943-47F4-AC99-3074C89C527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937CD-0F70-47BA-9F5C-2F0F6864A138}" type="datetimeFigureOut">
              <a:rPr lang="en-US" smtClean="0"/>
              <a:pPr/>
              <a:t>9/11/2019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19C72-4943-47F4-AC99-3074C89C527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937CD-0F70-47BA-9F5C-2F0F6864A138}" type="datetimeFigureOut">
              <a:rPr lang="en-US" smtClean="0"/>
              <a:pPr/>
              <a:t>9/11/2019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19C72-4943-47F4-AC99-3074C89C527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937CD-0F70-47BA-9F5C-2F0F6864A138}" type="datetimeFigureOut">
              <a:rPr lang="en-US" smtClean="0"/>
              <a:pPr/>
              <a:t>9/11/2019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19C72-4943-47F4-AC99-3074C89C527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937CD-0F70-47BA-9F5C-2F0F6864A138}" type="datetimeFigureOut">
              <a:rPr lang="en-US" smtClean="0"/>
              <a:pPr/>
              <a:t>9/11/2019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19C72-4943-47F4-AC99-3074C89C527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937CD-0F70-47BA-9F5C-2F0F6864A138}" type="datetimeFigureOut">
              <a:rPr lang="en-US" smtClean="0"/>
              <a:pPr/>
              <a:t>9/11/2019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19C72-4943-47F4-AC99-3074C89C527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937CD-0F70-47BA-9F5C-2F0F6864A138}" type="datetimeFigureOut">
              <a:rPr lang="en-US" smtClean="0"/>
              <a:pPr/>
              <a:t>9/11/2019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19C72-4943-47F4-AC99-3074C89C527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937CD-0F70-47BA-9F5C-2F0F6864A138}" type="datetimeFigureOut">
              <a:rPr lang="en-US" smtClean="0"/>
              <a:pPr/>
              <a:t>9/11/2019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19C72-4943-47F4-AC99-3074C89C527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937CD-0F70-47BA-9F5C-2F0F6864A138}" type="datetimeFigureOut">
              <a:rPr lang="en-US" smtClean="0"/>
              <a:pPr/>
              <a:t>9/11/2019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8B19C72-4943-47F4-AC99-3074C89C527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937CD-0F70-47BA-9F5C-2F0F6864A138}" type="datetimeFigureOut">
              <a:rPr lang="en-US" smtClean="0"/>
              <a:pPr/>
              <a:t>9/11/2019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19C72-4943-47F4-AC99-3074C89C527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937CD-0F70-47BA-9F5C-2F0F6864A138}" type="datetimeFigureOut">
              <a:rPr lang="en-US" smtClean="0"/>
              <a:pPr/>
              <a:t>9/11/2019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19C72-4943-47F4-AC99-3074C89C527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20937CD-0F70-47BA-9F5C-2F0F6864A138}" type="datetimeFigureOut">
              <a:rPr lang="en-US" smtClean="0"/>
              <a:pPr/>
              <a:t>9/11/2019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8B19C72-4943-47F4-AC99-3074C89C527F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60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RUSSIAN CURRENTS</a:t>
            </a:r>
            <a:endParaRPr lang="en-US" sz="6000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276600"/>
            <a:ext cx="7854696" cy="1752600"/>
          </a:xfrm>
        </p:spPr>
        <p:txBody>
          <a:bodyPr>
            <a:norm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Arial Rounded MT Bold" pitchFamily="34" charset="0"/>
              </a:rPr>
              <a:t>DR.POONAM PATIL</a:t>
            </a:r>
            <a:endParaRPr lang="en-US" sz="3200" dirty="0">
              <a:solidFill>
                <a:srgbClr val="FF0000"/>
              </a:solidFill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45134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Arial Rounded MT Bold" pitchFamily="34" charset="0"/>
              </a:rPr>
              <a:t>INTRODUCTION</a:t>
            </a:r>
            <a:endParaRPr lang="en-US" dirty="0">
              <a:solidFill>
                <a:schemeClr val="tx1"/>
              </a:solidFill>
              <a:latin typeface="Arial Rounded MT Bold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>
                <a:solidFill>
                  <a:schemeClr val="tx1"/>
                </a:solidFill>
                <a:latin typeface="Arial Rounded MT Bold" pitchFamily="34" charset="0"/>
              </a:rPr>
              <a:t>Medium frequency current</a:t>
            </a:r>
          </a:p>
          <a:p>
            <a:pPr marL="0" indent="0">
              <a:buNone/>
            </a:pPr>
            <a:endParaRPr lang="en-US" sz="2800" dirty="0" smtClean="0">
              <a:solidFill>
                <a:schemeClr val="tx1"/>
              </a:solidFill>
              <a:latin typeface="Arial Rounded MT Bold" pitchFamily="34" charset="0"/>
            </a:endParaRPr>
          </a:p>
          <a:p>
            <a:r>
              <a:rPr lang="en-US" sz="2800" dirty="0" smtClean="0">
                <a:solidFill>
                  <a:schemeClr val="tx1"/>
                </a:solidFill>
                <a:latin typeface="Arial Rounded MT Bold" pitchFamily="34" charset="0"/>
              </a:rPr>
              <a:t>Intermittent alternating sinusoidal current </a:t>
            </a:r>
          </a:p>
          <a:p>
            <a:pPr marL="0" indent="0">
              <a:buNone/>
            </a:pPr>
            <a:endParaRPr lang="en-US" sz="2800" dirty="0" smtClean="0">
              <a:solidFill>
                <a:schemeClr val="tx1"/>
              </a:solidFill>
              <a:latin typeface="Arial Rounded MT Bold" pitchFamily="34" charset="0"/>
            </a:endParaRPr>
          </a:p>
          <a:p>
            <a:r>
              <a:rPr lang="en-US" sz="2800" dirty="0" smtClean="0">
                <a:solidFill>
                  <a:schemeClr val="tx1"/>
                </a:solidFill>
                <a:latin typeface="Arial Rounded MT Bold" pitchFamily="34" charset="0"/>
              </a:rPr>
              <a:t>Sinusoidal  waveform, delivered in series of pulses</a:t>
            </a:r>
          </a:p>
          <a:p>
            <a:pPr marL="0" indent="0">
              <a:buNone/>
            </a:pPr>
            <a:endParaRPr lang="en-US" dirty="0" smtClean="0">
              <a:solidFill>
                <a:schemeClr val="tx1"/>
              </a:solidFill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0577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981199"/>
            <a:ext cx="8229600" cy="4375355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1028" name="Picture 4" descr="C:\Users\MAHAVEER\AppData\Local\Temp\WPDNSE\{0000047B-0001-0001-0000-000000000000}\Screenshot_2018-07-21-20-59-11-1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1000" y="609601"/>
            <a:ext cx="8153400" cy="577426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12989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Characteristics</a:t>
            </a:r>
            <a:endParaRPr lang="en-US" dirty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endParaRPr lang="en-US" sz="2800" dirty="0" smtClean="0">
              <a:latin typeface="Arial Rounded MT Bold" pitchFamily="34" charset="0"/>
              <a:cs typeface="Aharoni" pitchFamily="2" charset="-79"/>
            </a:endParaRPr>
          </a:p>
          <a:p>
            <a:pPr>
              <a:buFont typeface="Arial" pitchFamily="34" charset="0"/>
              <a:buChar char="•"/>
            </a:pPr>
            <a:r>
              <a:rPr lang="en-US" sz="3000" smtClean="0">
                <a:latin typeface="Arial Rounded MT Bold" pitchFamily="34" charset="0"/>
                <a:cs typeface="Aharoni" pitchFamily="2" charset="-79"/>
              </a:rPr>
              <a:t>Frequency-2 500hz</a:t>
            </a:r>
            <a:endParaRPr lang="en-US" sz="3000" dirty="0" smtClean="0">
              <a:latin typeface="Arial Rounded MT Bold" pitchFamily="34" charset="0"/>
              <a:cs typeface="Aharoni" pitchFamily="2" charset="-79"/>
            </a:endParaRPr>
          </a:p>
          <a:p>
            <a:pPr marL="0" indent="0">
              <a:buNone/>
            </a:pPr>
            <a:endParaRPr lang="en-US" sz="3000" dirty="0">
              <a:latin typeface="Arial Rounded MT Bold" pitchFamily="34" charset="0"/>
              <a:cs typeface="Aharoni" pitchFamily="2" charset="-79"/>
            </a:endParaRPr>
          </a:p>
          <a:p>
            <a:pPr>
              <a:buFont typeface="Arial" pitchFamily="34" charset="0"/>
              <a:buChar char="•"/>
            </a:pPr>
            <a:r>
              <a:rPr lang="en-US" sz="3000" dirty="0" smtClean="0">
                <a:latin typeface="Arial Rounded MT Bold" pitchFamily="34" charset="0"/>
                <a:cs typeface="Aharoni" pitchFamily="2" charset="-79"/>
              </a:rPr>
              <a:t>Waveform- </a:t>
            </a:r>
            <a:r>
              <a:rPr lang="en-US" sz="3000" dirty="0" err="1" smtClean="0">
                <a:latin typeface="Arial Rounded MT Bold" pitchFamily="34" charset="0"/>
                <a:cs typeface="Aharoni" pitchFamily="2" charset="-79"/>
              </a:rPr>
              <a:t>Polyphasic</a:t>
            </a:r>
            <a:r>
              <a:rPr lang="en-US" sz="3000" dirty="0" smtClean="0">
                <a:latin typeface="Arial Rounded MT Bold" pitchFamily="34" charset="0"/>
                <a:cs typeface="Aharoni" pitchFamily="2" charset="-79"/>
              </a:rPr>
              <a:t> sinusoidal waveform</a:t>
            </a:r>
          </a:p>
          <a:p>
            <a:pPr marL="514350" indent="-514350">
              <a:buFont typeface="+mj-lt"/>
              <a:buAutoNum type="arabicPeriod"/>
            </a:pPr>
            <a:endParaRPr lang="en-US" sz="3000" dirty="0">
              <a:latin typeface="Arial Rounded MT Bold" pitchFamily="34" charset="0"/>
              <a:cs typeface="Aharoni" pitchFamily="2" charset="-79"/>
            </a:endParaRPr>
          </a:p>
          <a:p>
            <a:pPr>
              <a:buFont typeface="Arial" pitchFamily="34" charset="0"/>
              <a:buChar char="•"/>
            </a:pPr>
            <a:r>
              <a:rPr lang="en-US" sz="3000" dirty="0" smtClean="0">
                <a:latin typeface="Arial Rounded MT Bold" pitchFamily="34" charset="0"/>
                <a:cs typeface="Aharoni" pitchFamily="2" charset="-79"/>
              </a:rPr>
              <a:t>Current Amplitude- The maximum current amplitude is 100mA</a:t>
            </a:r>
          </a:p>
          <a:p>
            <a:pPr marL="0" indent="0">
              <a:buNone/>
            </a:pPr>
            <a:r>
              <a:rPr lang="en-US" sz="3000" dirty="0">
                <a:latin typeface="Arial Rounded MT Bold" pitchFamily="34" charset="0"/>
                <a:cs typeface="Aharoni" pitchFamily="2" charset="-79"/>
              </a:rPr>
              <a:t> </a:t>
            </a:r>
            <a:r>
              <a:rPr lang="en-US" sz="3000" dirty="0" smtClean="0">
                <a:latin typeface="Arial Rounded MT Bold" pitchFamily="34" charset="0"/>
                <a:cs typeface="Aharoni" pitchFamily="2" charset="-79"/>
              </a:rPr>
              <a:t>      Clinical used -70mA</a:t>
            </a:r>
          </a:p>
          <a:p>
            <a:pPr marL="0" indent="0">
              <a:buNone/>
            </a:pPr>
            <a:endParaRPr lang="en-US" sz="2800" dirty="0">
              <a:latin typeface="Arial Rounded MT Bold" pitchFamily="34" charset="0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5653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CONTINUED…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sz="2800" dirty="0" smtClean="0">
              <a:latin typeface="Arial Rounded MT Bold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latin typeface="Arial Rounded MT Bold" pitchFamily="34" charset="0"/>
              </a:rPr>
              <a:t>Pulse Duration - 10ms</a:t>
            </a:r>
          </a:p>
          <a:p>
            <a:pPr marL="0" indent="0">
              <a:buNone/>
            </a:pPr>
            <a:endParaRPr lang="en-US" sz="2800" dirty="0">
              <a:latin typeface="Arial Rounded MT Bold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latin typeface="Arial Rounded MT Bold" pitchFamily="34" charset="0"/>
              </a:rPr>
              <a:t>On\Off Ratio- It is defined as the ratio of time              during which there is stimulation to the time during which there is no stimulation.</a:t>
            </a:r>
          </a:p>
          <a:p>
            <a:pPr marL="0" indent="0">
              <a:buNone/>
            </a:pPr>
            <a:r>
              <a:rPr lang="en-US" sz="2800" dirty="0">
                <a:latin typeface="Arial Rounded MT Bold" pitchFamily="34" charset="0"/>
              </a:rPr>
              <a:t> </a:t>
            </a:r>
            <a:r>
              <a:rPr lang="en-US" sz="2800" dirty="0" smtClean="0">
                <a:latin typeface="Arial Rounded MT Bold" pitchFamily="34" charset="0"/>
              </a:rPr>
              <a:t>    Set as 10:10 </a:t>
            </a:r>
            <a:r>
              <a:rPr lang="en-US" sz="2800" dirty="0" err="1" smtClean="0">
                <a:latin typeface="Arial Rounded MT Bold" pitchFamily="34" charset="0"/>
              </a:rPr>
              <a:t>ms</a:t>
            </a:r>
            <a:endParaRPr lang="en-US" sz="2800" dirty="0" smtClean="0">
              <a:latin typeface="Arial Rounded MT Bold" pitchFamily="34" charset="0"/>
            </a:endParaRPr>
          </a:p>
          <a:p>
            <a:pPr marL="0" indent="0">
              <a:buNone/>
            </a:pPr>
            <a:endParaRPr lang="en-US" dirty="0" smtClean="0"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86496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continued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en-US" sz="2800" dirty="0" smtClean="0">
                <a:latin typeface="Arial Rounded MT Bold" pitchFamily="34" charset="0"/>
              </a:rPr>
              <a:t>Duty cycle- It is the proportion of ON time to summation of both the ON and the OFF time expressed as percentages.</a:t>
            </a:r>
          </a:p>
          <a:p>
            <a:pPr marL="0" indent="0">
              <a:buNone/>
            </a:pPr>
            <a:r>
              <a:rPr lang="en-US" sz="2800" dirty="0">
                <a:latin typeface="Arial Rounded MT Bold" pitchFamily="34" charset="0"/>
              </a:rPr>
              <a:t> </a:t>
            </a:r>
            <a:r>
              <a:rPr lang="en-US" sz="2800" dirty="0" smtClean="0">
                <a:latin typeface="Arial Rounded MT Bold" pitchFamily="34" charset="0"/>
              </a:rPr>
              <a:t>   For </a:t>
            </a:r>
            <a:r>
              <a:rPr lang="en-US" sz="2800" dirty="0" err="1" smtClean="0">
                <a:latin typeface="Arial Rounded MT Bold" pitchFamily="34" charset="0"/>
              </a:rPr>
              <a:t>eg</a:t>
            </a:r>
            <a:r>
              <a:rPr lang="en-US" sz="2800" dirty="0" smtClean="0">
                <a:latin typeface="Arial Rounded MT Bold" pitchFamily="34" charset="0"/>
              </a:rPr>
              <a:t> : 10:10ms sets up a duty cycle       of=10/10+10x 100=50%</a:t>
            </a:r>
          </a:p>
          <a:p>
            <a:pPr marL="0" indent="0">
              <a:buNone/>
            </a:pPr>
            <a:endParaRPr lang="en-US" sz="2800" dirty="0" smtClean="0">
              <a:latin typeface="Arial Rounded MT Bold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latin typeface="Arial Rounded MT Bold" pitchFamily="34" charset="0"/>
              </a:rPr>
              <a:t>Ramp-up and Down –Setting ramp time is very important for muscle contraction. As ramp allows gradual increase of intensity with associated gradual increase of muscle contraction. Set for 1-2 </a:t>
            </a:r>
            <a:r>
              <a:rPr lang="en-US" sz="2800" dirty="0" err="1" smtClean="0">
                <a:latin typeface="Arial Rounded MT Bold" pitchFamily="34" charset="0"/>
              </a:rPr>
              <a:t>secs</a:t>
            </a:r>
            <a:r>
              <a:rPr lang="en-US" sz="2800" dirty="0" smtClean="0">
                <a:latin typeface="Arial Rounded MT Bold" pitchFamily="34" charset="0"/>
              </a:rPr>
              <a:t>.</a:t>
            </a:r>
            <a:endParaRPr lang="en-US" sz="2800" dirty="0"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77638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Continued……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sz="2800" dirty="0" smtClean="0">
                <a:latin typeface="Arial Rounded MT Bold" pitchFamily="34" charset="0"/>
              </a:rPr>
              <a:t>Duration- 10mins i.e. </a:t>
            </a:r>
            <a:r>
              <a:rPr lang="en-US" sz="2800" smtClean="0">
                <a:latin typeface="Arial Rounded MT Bold" pitchFamily="34" charset="0"/>
              </a:rPr>
              <a:t>to give once per week(3-6months)</a:t>
            </a:r>
            <a:endParaRPr lang="en-US" sz="2800" dirty="0" smtClean="0">
              <a:latin typeface="Arial Rounded MT Bold" pitchFamily="34" charset="0"/>
            </a:endParaRPr>
          </a:p>
          <a:p>
            <a:pPr>
              <a:buFont typeface="Arial" pitchFamily="34" charset="0"/>
              <a:buChar char="•"/>
            </a:pPr>
            <a:endParaRPr lang="en-US" sz="2800" dirty="0">
              <a:latin typeface="Arial Rounded MT Bold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latin typeface="Arial Rounded MT Bold" pitchFamily="34" charset="0"/>
              </a:rPr>
              <a:t>Electrode Placement- Arrange parallel to direction  of muscle </a:t>
            </a:r>
            <a:r>
              <a:rPr lang="en-US" sz="2800" dirty="0" err="1" smtClean="0">
                <a:latin typeface="Arial Rounded MT Bold" pitchFamily="34" charset="0"/>
              </a:rPr>
              <a:t>fibres</a:t>
            </a:r>
            <a:r>
              <a:rPr lang="en-US" dirty="0" smtClean="0">
                <a:latin typeface="Arial Rounded MT Bold" pitchFamily="34" charset="0"/>
              </a:rPr>
              <a:t>.</a:t>
            </a:r>
            <a:endParaRPr lang="en-US" dirty="0"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30566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PHYSIOLOGICAL EFFECTS</a:t>
            </a:r>
            <a:endParaRPr lang="en-US" dirty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dirty="0" smtClean="0"/>
              <a:t>  </a:t>
            </a:r>
            <a:r>
              <a:rPr lang="en-US" sz="2800" dirty="0" smtClean="0">
                <a:latin typeface="Arial Rounded MT Bold" pitchFamily="34" charset="0"/>
              </a:rPr>
              <a:t>Medium frequency sinusoidal current</a:t>
            </a:r>
          </a:p>
          <a:p>
            <a:pPr marL="0" indent="0">
              <a:buNone/>
            </a:pPr>
            <a:endParaRPr lang="en-US" sz="2800" dirty="0" smtClean="0">
              <a:latin typeface="Arial Rounded MT Bold" pitchFamily="34" charset="0"/>
            </a:endParaRPr>
          </a:p>
          <a:p>
            <a:pPr marL="0" indent="0">
              <a:buNone/>
            </a:pPr>
            <a:r>
              <a:rPr lang="en-US" sz="2800" dirty="0" smtClean="0">
                <a:latin typeface="Arial Rounded MT Bold" pitchFamily="34" charset="0"/>
              </a:rPr>
              <a:t>Depolarization of sensory and motor nerve </a:t>
            </a:r>
            <a:r>
              <a:rPr lang="en-US" sz="2800" dirty="0" err="1" smtClean="0">
                <a:latin typeface="Arial Rounded MT Bold" pitchFamily="34" charset="0"/>
              </a:rPr>
              <a:t>fibres</a:t>
            </a:r>
            <a:endParaRPr lang="en-US" sz="2800" dirty="0" smtClean="0">
              <a:latin typeface="Arial Rounded MT Bold" pitchFamily="34" charset="0"/>
            </a:endParaRPr>
          </a:p>
          <a:p>
            <a:pPr marL="0" indent="0">
              <a:buNone/>
            </a:pPr>
            <a:endParaRPr lang="en-US" sz="2800" dirty="0" smtClean="0">
              <a:latin typeface="Arial Rounded MT Bold" pitchFamily="34" charset="0"/>
            </a:endParaRPr>
          </a:p>
          <a:p>
            <a:pPr marL="0" indent="0">
              <a:buNone/>
            </a:pPr>
            <a:r>
              <a:rPr lang="en-US" sz="2800" dirty="0" smtClean="0">
                <a:latin typeface="Arial Rounded MT Bold" pitchFamily="34" charset="0"/>
              </a:rPr>
              <a:t>                                   Prickling       Tetanic muscle</a:t>
            </a:r>
          </a:p>
          <a:p>
            <a:pPr marL="0" indent="0">
              <a:buNone/>
            </a:pPr>
            <a:r>
              <a:rPr lang="en-US" sz="2800" dirty="0" smtClean="0">
                <a:latin typeface="Arial Rounded MT Bold" pitchFamily="34" charset="0"/>
              </a:rPr>
              <a:t>                                 sensation         contraction</a:t>
            </a:r>
          </a:p>
          <a:p>
            <a:pPr marL="0" indent="0">
              <a:buNone/>
            </a:pPr>
            <a:r>
              <a:rPr lang="en-US" sz="2800" dirty="0" smtClean="0">
                <a:latin typeface="Arial Rounded MT Bold" pitchFamily="34" charset="0"/>
              </a:rPr>
              <a:t>Activation of fast type II motor units</a:t>
            </a:r>
          </a:p>
          <a:p>
            <a:pPr marL="0" indent="0">
              <a:buNone/>
            </a:pPr>
            <a:r>
              <a:rPr lang="en-US" sz="2800" dirty="0" smtClean="0">
                <a:latin typeface="Arial Rounded MT Bold" pitchFamily="34" charset="0"/>
              </a:rPr>
              <a:t>                                     </a:t>
            </a:r>
          </a:p>
        </p:txBody>
      </p:sp>
      <p:sp>
        <p:nvSpPr>
          <p:cNvPr id="7" name="Down Arrow 6"/>
          <p:cNvSpPr/>
          <p:nvPr/>
        </p:nvSpPr>
        <p:spPr>
          <a:xfrm>
            <a:off x="3733800" y="2362200"/>
            <a:ext cx="457200" cy="609600"/>
          </a:xfrm>
          <a:prstGeom prst="downArrow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</a:t>
            </a:r>
          </a:p>
          <a:p>
            <a:pPr algn="ctr"/>
            <a:endParaRPr lang="en-US" dirty="0"/>
          </a:p>
        </p:txBody>
      </p:sp>
      <p:sp>
        <p:nvSpPr>
          <p:cNvPr id="8" name="Down Arrow 7"/>
          <p:cNvSpPr/>
          <p:nvPr/>
        </p:nvSpPr>
        <p:spPr>
          <a:xfrm>
            <a:off x="3829664" y="3499055"/>
            <a:ext cx="265472" cy="409268"/>
          </a:xfrm>
          <a:prstGeom prst="down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Down Arrow 10"/>
          <p:cNvSpPr/>
          <p:nvPr/>
        </p:nvSpPr>
        <p:spPr>
          <a:xfrm>
            <a:off x="6248400" y="3311013"/>
            <a:ext cx="228600" cy="409268"/>
          </a:xfrm>
          <a:prstGeom prst="down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Down Arrow 11"/>
          <p:cNvSpPr/>
          <p:nvPr/>
        </p:nvSpPr>
        <p:spPr>
          <a:xfrm>
            <a:off x="5120148" y="5026742"/>
            <a:ext cx="754626" cy="533400"/>
          </a:xfrm>
          <a:prstGeom prst="down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Down Arrow 2"/>
          <p:cNvSpPr/>
          <p:nvPr/>
        </p:nvSpPr>
        <p:spPr>
          <a:xfrm>
            <a:off x="5334000" y="5943600"/>
            <a:ext cx="540774" cy="304800"/>
          </a:xfrm>
          <a:prstGeom prst="down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88947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</a:t>
            </a:r>
            <a:r>
              <a:rPr lang="en-US" dirty="0" smtClean="0">
                <a:latin typeface="Arial Rounded MT Bold" pitchFamily="34" charset="0"/>
              </a:rPr>
              <a:t>Muscular contraction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                     </a:t>
            </a:r>
            <a:r>
              <a:rPr lang="en-US" dirty="0" smtClean="0">
                <a:latin typeface="Arial Rounded MT Bold" pitchFamily="34" charset="0"/>
              </a:rPr>
              <a:t>Contraction against external load</a:t>
            </a:r>
            <a:r>
              <a:rPr lang="en-US" dirty="0" smtClean="0"/>
              <a:t> </a:t>
            </a:r>
          </a:p>
          <a:p>
            <a:pPr marL="0" indent="0">
              <a:buNone/>
            </a:pPr>
            <a:r>
              <a:rPr lang="en-US" dirty="0" smtClean="0"/>
              <a:t>                                        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    </a:t>
            </a:r>
            <a:r>
              <a:rPr lang="en-US" dirty="0" smtClean="0">
                <a:latin typeface="Arial Rounded MT Bold" pitchFamily="34" charset="0"/>
              </a:rPr>
              <a:t>Muscle strengthening</a:t>
            </a:r>
            <a:endParaRPr lang="en-US" dirty="0"/>
          </a:p>
        </p:txBody>
      </p:sp>
      <p:sp>
        <p:nvSpPr>
          <p:cNvPr id="4" name="Down Arrow 3"/>
          <p:cNvSpPr/>
          <p:nvPr/>
        </p:nvSpPr>
        <p:spPr>
          <a:xfrm>
            <a:off x="3657600" y="2438400"/>
            <a:ext cx="838200" cy="533400"/>
          </a:xfrm>
          <a:prstGeom prst="down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own Arrow 4"/>
          <p:cNvSpPr/>
          <p:nvPr/>
        </p:nvSpPr>
        <p:spPr>
          <a:xfrm>
            <a:off x="3962400" y="3429000"/>
            <a:ext cx="457200" cy="4572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1351809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1143000"/>
          </a:xfrm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INDICATIONS</a:t>
            </a:r>
            <a:endParaRPr lang="en-US" dirty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3200" dirty="0" smtClean="0">
                <a:latin typeface="Arial Rounded MT Bold" pitchFamily="34" charset="0"/>
              </a:rPr>
              <a:t>To increase muscular strength of athletic patients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 smtClean="0">
                <a:latin typeface="Arial Rounded MT Bold" pitchFamily="34" charset="0"/>
              </a:rPr>
              <a:t>To reduce muscle spasm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 smtClean="0">
                <a:latin typeface="Arial Rounded MT Bold" pitchFamily="34" charset="0"/>
              </a:rPr>
              <a:t>To reduce </a:t>
            </a:r>
            <a:r>
              <a:rPr lang="en-US" sz="3200" dirty="0" err="1" smtClean="0">
                <a:latin typeface="Arial Rounded MT Bold" pitchFamily="34" charset="0"/>
              </a:rPr>
              <a:t>oedema</a:t>
            </a:r>
            <a:endParaRPr lang="en-US" sz="3200" dirty="0" smtClean="0">
              <a:latin typeface="Arial Rounded MT Bold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200" dirty="0" smtClean="0">
                <a:latin typeface="Arial Rounded MT Bold" pitchFamily="34" charset="0"/>
              </a:rPr>
              <a:t>To reduce pain</a:t>
            </a:r>
            <a:endParaRPr lang="en-US" sz="3200" dirty="0"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18443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CONTRAINDICATIONS</a:t>
            </a:r>
            <a:endParaRPr lang="en-US" dirty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65760" lvl="1" indent="0">
              <a:buNone/>
            </a:pPr>
            <a:r>
              <a:rPr lang="en-US" sz="3200" dirty="0" smtClean="0">
                <a:latin typeface="Arial Rounded MT Bold" pitchFamily="34" charset="0"/>
              </a:rPr>
              <a:t>Do not apply over</a:t>
            </a:r>
          </a:p>
          <a:p>
            <a:pPr marL="880110" lvl="1" indent="-514350">
              <a:buFont typeface="+mj-lt"/>
              <a:buAutoNum type="arabicPeriod"/>
            </a:pPr>
            <a:r>
              <a:rPr lang="en-US" sz="3200" dirty="0" smtClean="0">
                <a:latin typeface="Arial Rounded MT Bold" pitchFamily="34" charset="0"/>
              </a:rPr>
              <a:t>Lower back during pregnancy</a:t>
            </a:r>
          </a:p>
          <a:p>
            <a:pPr marL="880110" lvl="1" indent="-514350">
              <a:buFont typeface="+mj-lt"/>
              <a:buAutoNum type="arabicPeriod"/>
            </a:pPr>
            <a:r>
              <a:rPr lang="en-US" sz="3200" dirty="0" smtClean="0">
                <a:latin typeface="Arial Rounded MT Bold" pitchFamily="34" charset="0"/>
              </a:rPr>
              <a:t>Metal implant area</a:t>
            </a:r>
          </a:p>
          <a:p>
            <a:pPr marL="880110" lvl="1" indent="-514350">
              <a:buFont typeface="+mj-lt"/>
              <a:buAutoNum type="arabicPeriod"/>
            </a:pPr>
            <a:r>
              <a:rPr lang="en-US" sz="3200" dirty="0" smtClean="0">
                <a:latin typeface="Arial Rounded MT Bold" pitchFamily="34" charset="0"/>
              </a:rPr>
              <a:t>Mentally retarded patients</a:t>
            </a:r>
          </a:p>
          <a:p>
            <a:pPr marL="880110" lvl="1" indent="-514350">
              <a:buFont typeface="+mj-lt"/>
              <a:buAutoNum type="arabicPeriod"/>
            </a:pPr>
            <a:r>
              <a:rPr lang="en-US" sz="3200" dirty="0" smtClean="0">
                <a:latin typeface="Arial Rounded MT Bold" pitchFamily="34" charset="0"/>
              </a:rPr>
              <a:t>Venous thrombosis</a:t>
            </a:r>
          </a:p>
        </p:txBody>
      </p:sp>
      <p:sp>
        <p:nvSpPr>
          <p:cNvPr id="4" name="Right Arrow 3"/>
          <p:cNvSpPr/>
          <p:nvPr/>
        </p:nvSpPr>
        <p:spPr>
          <a:xfrm>
            <a:off x="4724400" y="2025445"/>
            <a:ext cx="762000" cy="304800"/>
          </a:xfrm>
          <a:prstGeom prst="righ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60549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7200" dirty="0">
                <a:solidFill>
                  <a:srgbClr val="FFC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7200" dirty="0" smtClean="0">
                <a:solidFill>
                  <a:srgbClr val="FFC000"/>
                </a:solidFill>
                <a:latin typeface="Aharoni" pitchFamily="2" charset="-79"/>
                <a:cs typeface="Aharoni" pitchFamily="2" charset="-79"/>
              </a:rPr>
              <a:t>     </a:t>
            </a:r>
            <a:r>
              <a:rPr lang="en-US" sz="72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THANK</a:t>
            </a:r>
          </a:p>
          <a:p>
            <a:pPr marL="0" indent="0">
              <a:buNone/>
            </a:pPr>
            <a:r>
              <a:rPr lang="en-US" sz="7200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72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     YOU!!!!</a:t>
            </a:r>
            <a:r>
              <a:rPr lang="en-US" sz="7200" dirty="0" smtClean="0">
                <a:solidFill>
                  <a:srgbClr val="FFC000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en-US" sz="7200" dirty="0">
              <a:solidFill>
                <a:schemeClr val="tx2"/>
              </a:solidFill>
              <a:latin typeface="Aharoni" pitchFamily="2" charset="-79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68691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315</TotalTime>
  <Words>252</Words>
  <Application>Microsoft Office PowerPoint</Application>
  <PresentationFormat>On-screen Show (4:3)</PresentationFormat>
  <Paragraphs>60</Paragraphs>
  <Slides>12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Flow</vt:lpstr>
      <vt:lpstr>RUSSIAN CURRENTS</vt:lpstr>
      <vt:lpstr>INTRODUCTION</vt:lpstr>
      <vt:lpstr>Slide 3</vt:lpstr>
      <vt:lpstr>Characteristics</vt:lpstr>
      <vt:lpstr>CONTINUED…</vt:lpstr>
      <vt:lpstr>continued</vt:lpstr>
      <vt:lpstr>Continued……</vt:lpstr>
      <vt:lpstr>PHYSIOLOGICAL EFFECTS</vt:lpstr>
      <vt:lpstr>Slide 9</vt:lpstr>
      <vt:lpstr>INDICATIONS</vt:lpstr>
      <vt:lpstr>CONTRAINDICATIONS</vt:lpstr>
      <vt:lpstr>Slide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RUSSIAN CURRENTS</dc:title>
  <dc:creator>MAHAVEER</dc:creator>
  <cp:lastModifiedBy>Phy.college</cp:lastModifiedBy>
  <cp:revision>32</cp:revision>
  <dcterms:created xsi:type="dcterms:W3CDTF">2018-07-21T14:54:28Z</dcterms:created>
  <dcterms:modified xsi:type="dcterms:W3CDTF">2019-09-11T04:50:36Z</dcterms:modified>
</cp:coreProperties>
</file>