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D4A4FBD4-2611-47B5-BD15-A7E868A2D019}" type="datetimeFigureOut">
              <a:rPr lang="en-US" smtClean="0"/>
              <a:pPr/>
              <a:t>07-Jul-17</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10EFCB33-2A1B-4C96-87AE-51065D5C45A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D4A4FBD4-2611-47B5-BD15-A7E868A2D019}" type="datetimeFigureOut">
              <a:rPr lang="en-US" smtClean="0"/>
              <a:pPr/>
              <a:t>07-Jul-17</a:t>
            </a:fld>
            <a:endParaRPr lang="en-US"/>
          </a:p>
        </p:txBody>
      </p:sp>
      <p:sp>
        <p:nvSpPr>
          <p:cNvPr id="9" name="Slide Number Placeholder 8"/>
          <p:cNvSpPr>
            <a:spLocks noGrp="1"/>
          </p:cNvSpPr>
          <p:nvPr>
            <p:ph type="sldNum" sz="quarter" idx="15"/>
          </p:nvPr>
        </p:nvSpPr>
        <p:spPr/>
        <p:txBody>
          <a:bodyPr rtlCol="0"/>
          <a:lstStyle/>
          <a:p>
            <a:fld id="{10EFCB33-2A1B-4C96-87AE-51065D5C45A6}"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D4A4FBD4-2611-47B5-BD15-A7E868A2D019}" type="datetimeFigureOut">
              <a:rPr lang="en-US" smtClean="0"/>
              <a:pPr/>
              <a:t>07-Jul-17</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10EFCB33-2A1B-4C96-87AE-51065D5C45A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4A4FBD4-2611-47B5-BD15-A7E868A2D019}" type="datetimeFigureOut">
              <a:rPr lang="en-US" smtClean="0"/>
              <a:pPr/>
              <a:t>07-Jul-17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EFCB33-2A1B-4C96-87AE-51065D5C45A6}"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D4A4FBD4-2611-47B5-BD15-A7E868A2D019}" type="datetimeFigureOut">
              <a:rPr lang="en-US" smtClean="0"/>
              <a:pPr/>
              <a:t>07-Jul-17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EFCB33-2A1B-4C96-87AE-51065D5C45A6}"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4A4FBD4-2611-47B5-BD15-A7E868A2D019}" type="datetimeFigureOut">
              <a:rPr lang="en-US" smtClean="0"/>
              <a:pPr/>
              <a:t>07-Jul-17</a:t>
            </a:fld>
            <a:endParaRPr lang="en-US"/>
          </a:p>
        </p:txBody>
      </p:sp>
      <p:sp>
        <p:nvSpPr>
          <p:cNvPr id="7" name="Slide Number Placeholder 6"/>
          <p:cNvSpPr>
            <a:spLocks noGrp="1"/>
          </p:cNvSpPr>
          <p:nvPr>
            <p:ph type="sldNum" sz="quarter" idx="11"/>
          </p:nvPr>
        </p:nvSpPr>
        <p:spPr/>
        <p:txBody>
          <a:bodyPr rtlCol="0"/>
          <a:lstStyle/>
          <a:p>
            <a:fld id="{10EFCB33-2A1B-4C96-87AE-51065D5C45A6}"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A4FBD4-2611-47B5-BD15-A7E868A2D019}" type="datetimeFigureOut">
              <a:rPr lang="en-US" smtClean="0"/>
              <a:pPr/>
              <a:t>07-Jul-17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EFCB33-2A1B-4C96-87AE-51065D5C45A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D4A4FBD4-2611-47B5-BD15-A7E868A2D019}" type="datetimeFigureOut">
              <a:rPr lang="en-US" smtClean="0"/>
              <a:pPr/>
              <a:t>07-Jul-17</a:t>
            </a:fld>
            <a:endParaRPr lang="en-US"/>
          </a:p>
        </p:txBody>
      </p:sp>
      <p:sp>
        <p:nvSpPr>
          <p:cNvPr id="22" name="Slide Number Placeholder 21"/>
          <p:cNvSpPr>
            <a:spLocks noGrp="1"/>
          </p:cNvSpPr>
          <p:nvPr>
            <p:ph type="sldNum" sz="quarter" idx="15"/>
          </p:nvPr>
        </p:nvSpPr>
        <p:spPr/>
        <p:txBody>
          <a:bodyPr rtlCol="0"/>
          <a:lstStyle/>
          <a:p>
            <a:fld id="{10EFCB33-2A1B-4C96-87AE-51065D5C45A6}"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D4A4FBD4-2611-47B5-BD15-A7E868A2D019}" type="datetimeFigureOut">
              <a:rPr lang="en-US" smtClean="0"/>
              <a:pPr/>
              <a:t>07-Jul-17</a:t>
            </a:fld>
            <a:endParaRPr lang="en-US"/>
          </a:p>
        </p:txBody>
      </p:sp>
      <p:sp>
        <p:nvSpPr>
          <p:cNvPr id="18" name="Slide Number Placeholder 17"/>
          <p:cNvSpPr>
            <a:spLocks noGrp="1"/>
          </p:cNvSpPr>
          <p:nvPr>
            <p:ph type="sldNum" sz="quarter" idx="11"/>
          </p:nvPr>
        </p:nvSpPr>
        <p:spPr/>
        <p:txBody>
          <a:bodyPr rtlCol="0"/>
          <a:lstStyle/>
          <a:p>
            <a:fld id="{10EFCB33-2A1B-4C96-87AE-51065D5C45A6}"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A4FBD4-2611-47B5-BD15-A7E868A2D019}" type="datetimeFigureOut">
              <a:rPr lang="en-US" smtClean="0"/>
              <a:pPr/>
              <a:t>07-Jul-17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EFCB33-2A1B-4C96-87AE-51065D5C45A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4A4FBD4-2611-47B5-BD15-A7E868A2D019}" type="datetimeFigureOut">
              <a:rPr lang="en-US" smtClean="0"/>
              <a:pPr/>
              <a:t>07-Jul-17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EFCB33-2A1B-4C96-87AE-51065D5C45A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4A4FBD4-2611-47B5-BD15-A7E868A2D019}" type="datetimeFigureOut">
              <a:rPr lang="en-US" smtClean="0"/>
              <a:pPr/>
              <a:t>07-Jul-17</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10EFCB33-2A1B-4C96-87AE-51065D5C45A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0"/>
            <a:ext cx="7772400" cy="1470025"/>
          </a:xfrm>
        </p:spPr>
        <p:txBody>
          <a:bodyPr/>
          <a:lstStyle/>
          <a:p>
            <a:r>
              <a:rPr lang="en-US" dirty="0" smtClean="0"/>
              <a:t>Borg scale</a:t>
            </a:r>
            <a:endParaRPr lang="en-US" dirty="0"/>
          </a:p>
        </p:txBody>
      </p:sp>
      <p:sp>
        <p:nvSpPr>
          <p:cNvPr id="3" name="Subtitle 2"/>
          <p:cNvSpPr>
            <a:spLocks noGrp="1"/>
          </p:cNvSpPr>
          <p:nvPr>
            <p:ph type="subTitle" idx="1"/>
          </p:nvPr>
        </p:nvSpPr>
        <p:spPr>
          <a:xfrm>
            <a:off x="2133600" y="2209800"/>
            <a:ext cx="6400800" cy="1752600"/>
          </a:xfrm>
        </p:spPr>
        <p:txBody>
          <a:bodyPr/>
          <a:lstStyle/>
          <a:p>
            <a:pPr algn="r"/>
            <a:r>
              <a:rPr lang="en-US" dirty="0" smtClean="0"/>
              <a:t>By </a:t>
            </a:r>
          </a:p>
          <a:p>
            <a:pPr algn="r"/>
            <a:r>
              <a:rPr lang="en-US" dirty="0" smtClean="0"/>
              <a:t>                             </a:t>
            </a:r>
            <a:r>
              <a:rPr lang="en-US" dirty="0" err="1" smtClean="0"/>
              <a:t>Dr.POONAM</a:t>
            </a:r>
            <a:r>
              <a:rPr lang="en-US" dirty="0" smtClean="0"/>
              <a:t> PATIL</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INTRODUCTION</a:t>
            </a:r>
            <a:endParaRPr lang="en-US" dirty="0"/>
          </a:p>
        </p:txBody>
      </p:sp>
      <p:sp>
        <p:nvSpPr>
          <p:cNvPr id="3" name="Content Placeholder 2"/>
          <p:cNvSpPr>
            <a:spLocks noGrp="1"/>
          </p:cNvSpPr>
          <p:nvPr>
            <p:ph sz="quarter" idx="1"/>
          </p:nvPr>
        </p:nvSpPr>
        <p:spPr/>
        <p:txBody>
          <a:bodyPr>
            <a:normAutofit/>
          </a:bodyPr>
          <a:lstStyle/>
          <a:p>
            <a:pPr>
              <a:buNone/>
            </a:pPr>
            <a:endParaRPr lang="en-US" dirty="0"/>
          </a:p>
          <a:p>
            <a:pPr>
              <a:lnSpc>
                <a:spcPct val="150000"/>
              </a:lnSpc>
            </a:pPr>
            <a:r>
              <a:rPr lang="en-US" dirty="0" smtClean="0">
                <a:solidFill>
                  <a:srgbClr val="0070C0"/>
                </a:solidFill>
              </a:rPr>
              <a:t>RPE Scale, stands for “Rate of Perceived Exertion.” </a:t>
            </a:r>
          </a:p>
          <a:p>
            <a:pPr>
              <a:lnSpc>
                <a:spcPct val="150000"/>
              </a:lnSpc>
            </a:pPr>
            <a:r>
              <a:rPr lang="en-US" dirty="0" smtClean="0">
                <a:solidFill>
                  <a:srgbClr val="0070C0"/>
                </a:solidFill>
              </a:rPr>
              <a:t>It is a </a:t>
            </a:r>
            <a:r>
              <a:rPr lang="en-US" dirty="0" err="1" smtClean="0">
                <a:solidFill>
                  <a:srgbClr val="0070C0"/>
                </a:solidFill>
              </a:rPr>
              <a:t>psychophysiological</a:t>
            </a:r>
            <a:r>
              <a:rPr lang="en-US" dirty="0" smtClean="0">
                <a:solidFill>
                  <a:srgbClr val="0070C0"/>
                </a:solidFill>
              </a:rPr>
              <a:t> scale.</a:t>
            </a:r>
          </a:p>
          <a:p>
            <a:pPr>
              <a:lnSpc>
                <a:spcPct val="150000"/>
              </a:lnSpc>
            </a:pPr>
            <a:r>
              <a:rPr lang="en-US" dirty="0" smtClean="0">
                <a:solidFill>
                  <a:srgbClr val="0070C0"/>
                </a:solidFill>
              </a:rPr>
              <a:t>Individuals can subjectively rate how hard they feel they are working.</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RPE measure ?</a:t>
            </a:r>
            <a:endParaRPr lang="en-US" dirty="0"/>
          </a:p>
        </p:txBody>
      </p:sp>
      <p:sp>
        <p:nvSpPr>
          <p:cNvPr id="3" name="Content Placeholder 2"/>
          <p:cNvSpPr>
            <a:spLocks noGrp="1"/>
          </p:cNvSpPr>
          <p:nvPr>
            <p:ph sz="quarter" idx="1"/>
          </p:nvPr>
        </p:nvSpPr>
        <p:spPr/>
        <p:txBody>
          <a:bodyPr/>
          <a:lstStyle/>
          <a:p>
            <a:pPr>
              <a:buNone/>
            </a:pPr>
            <a:r>
              <a:rPr lang="en-US" dirty="0" smtClean="0"/>
              <a:t> </a:t>
            </a:r>
            <a:endParaRPr lang="en-US" dirty="0"/>
          </a:p>
          <a:p>
            <a:pPr>
              <a:lnSpc>
                <a:spcPct val="150000"/>
              </a:lnSpc>
            </a:pPr>
            <a:r>
              <a:rPr lang="en-US" dirty="0">
                <a:solidFill>
                  <a:srgbClr val="0070C0"/>
                </a:solidFill>
              </a:rPr>
              <a:t>The RPE scale measures feelings of effort, strain, discomfort, and/or fatigue experienced during both aerobic and resistance training </a:t>
            </a:r>
            <a:r>
              <a:rPr lang="en-US" dirty="0" smtClean="0">
                <a:solidFill>
                  <a:srgbClr val="0070C0"/>
                </a:solidFill>
              </a:rPr>
              <a:t>.</a:t>
            </a:r>
            <a:endParaRPr lang="en-US" dirty="0">
              <a:solidFill>
                <a:srgbClr val="0070C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perceived exertion?</a:t>
            </a:r>
            <a:endParaRPr lang="en-US" dirty="0"/>
          </a:p>
        </p:txBody>
      </p:sp>
      <p:sp>
        <p:nvSpPr>
          <p:cNvPr id="3" name="Content Placeholder 2"/>
          <p:cNvSpPr>
            <a:spLocks noGrp="1"/>
          </p:cNvSpPr>
          <p:nvPr>
            <p:ph sz="quarter" idx="1"/>
          </p:nvPr>
        </p:nvSpPr>
        <p:spPr/>
        <p:txBody>
          <a:bodyPr>
            <a:normAutofit fontScale="77500" lnSpcReduction="20000"/>
          </a:bodyPr>
          <a:lstStyle/>
          <a:p>
            <a:pPr>
              <a:buNone/>
            </a:pPr>
            <a:endParaRPr lang="en-US" dirty="0"/>
          </a:p>
          <a:p>
            <a:pPr>
              <a:lnSpc>
                <a:spcPct val="160000"/>
              </a:lnSpc>
            </a:pPr>
            <a:r>
              <a:rPr lang="en-US" sz="2900" dirty="0">
                <a:solidFill>
                  <a:srgbClr val="0070C0"/>
                </a:solidFill>
              </a:rPr>
              <a:t>Perceived exertion </a:t>
            </a:r>
            <a:r>
              <a:rPr lang="en-US" sz="2900" dirty="0" smtClean="0">
                <a:solidFill>
                  <a:srgbClr val="0070C0"/>
                </a:solidFill>
              </a:rPr>
              <a:t>is the </a:t>
            </a:r>
            <a:r>
              <a:rPr lang="en-US" sz="2900" dirty="0">
                <a:solidFill>
                  <a:srgbClr val="0070C0"/>
                </a:solidFill>
              </a:rPr>
              <a:t>interaction between the mind and body. </a:t>
            </a:r>
          </a:p>
          <a:p>
            <a:pPr>
              <a:lnSpc>
                <a:spcPct val="160000"/>
              </a:lnSpc>
            </a:pPr>
            <a:r>
              <a:rPr lang="en-US" sz="2900" dirty="0">
                <a:solidFill>
                  <a:srgbClr val="0070C0"/>
                </a:solidFill>
              </a:rPr>
              <a:t>That is, this psychological parameter has been linked to many physiological events that occur during physical exercise. </a:t>
            </a:r>
            <a:endParaRPr lang="en-US" sz="2900" dirty="0" smtClean="0">
              <a:solidFill>
                <a:srgbClr val="0070C0"/>
              </a:solidFill>
            </a:endParaRPr>
          </a:p>
          <a:p>
            <a:pPr>
              <a:lnSpc>
                <a:spcPct val="160000"/>
              </a:lnSpc>
            </a:pPr>
            <a:r>
              <a:rPr lang="en-US" sz="2900" dirty="0" smtClean="0">
                <a:solidFill>
                  <a:srgbClr val="0070C0"/>
                </a:solidFill>
              </a:rPr>
              <a:t>These </a:t>
            </a:r>
            <a:r>
              <a:rPr lang="en-US" sz="2900" dirty="0">
                <a:solidFill>
                  <a:srgbClr val="0070C0"/>
                </a:solidFill>
              </a:rPr>
              <a:t>physiological events can be divided into respiratory/metabolic (such as ventilation and oxygen uptake) and peripheral (such as cellular metabolism and energy substrate utilization.)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p:txBody>
          <a:bodyPr>
            <a:normAutofit/>
          </a:bodyPr>
          <a:lstStyle/>
          <a:p>
            <a:pPr>
              <a:buNone/>
            </a:pPr>
            <a:r>
              <a:rPr lang="en-US" dirty="0" smtClean="0"/>
              <a:t> </a:t>
            </a:r>
            <a:endParaRPr lang="en-US" dirty="0"/>
          </a:p>
          <a:p>
            <a:pPr>
              <a:lnSpc>
                <a:spcPct val="150000"/>
              </a:lnSpc>
            </a:pPr>
            <a:r>
              <a:rPr lang="en-US" dirty="0">
                <a:solidFill>
                  <a:srgbClr val="0070C0"/>
                </a:solidFill>
              </a:rPr>
              <a:t>Previous studies have demonstrated that an increase in ventilation, an increase in oxygen uptake, an increase metabolic acidosis or a decrease in muscle carbohydrate stores are associated with more intense perceptions of exertion </a:t>
            </a:r>
            <a:r>
              <a:rPr lang="en-US" dirty="0" smtClean="0">
                <a:solidFill>
                  <a:srgbClr val="0070C0"/>
                </a:solidFill>
              </a:rPr>
              <a:t>.</a:t>
            </a:r>
            <a:endParaRPr lang="en-US" dirty="0">
              <a:solidFill>
                <a:srgbClr val="0070C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BORG SCALE</a:t>
            </a:r>
            <a:endParaRPr lang="en-US" dirty="0"/>
          </a:p>
        </p:txBody>
      </p:sp>
      <p:sp>
        <p:nvSpPr>
          <p:cNvPr id="3" name="Content Placeholder 2"/>
          <p:cNvSpPr>
            <a:spLocks noGrp="1"/>
          </p:cNvSpPr>
          <p:nvPr>
            <p:ph sz="quarter" idx="1"/>
          </p:nvPr>
        </p:nvSpPr>
        <p:spPr>
          <a:xfrm>
            <a:off x="457200" y="1143000"/>
            <a:ext cx="8229600" cy="5181600"/>
          </a:xfrm>
        </p:spPr>
        <p:txBody>
          <a:bodyPr>
            <a:normAutofit fontScale="62500" lnSpcReduction="20000"/>
          </a:bodyPr>
          <a:lstStyle/>
          <a:p>
            <a:pPr>
              <a:buNone/>
            </a:pPr>
            <a:r>
              <a:rPr lang="en-US" dirty="0" smtClean="0"/>
              <a:t> </a:t>
            </a:r>
            <a:endParaRPr lang="en-US" dirty="0"/>
          </a:p>
          <a:p>
            <a:r>
              <a:rPr lang="en-US" sz="2900" b="1" dirty="0">
                <a:solidFill>
                  <a:srgbClr val="0070C0"/>
                </a:solidFill>
              </a:rPr>
              <a:t>How is perceived exertion measured? </a:t>
            </a:r>
          </a:p>
          <a:p>
            <a:r>
              <a:rPr lang="en-US" sz="2900" dirty="0">
                <a:solidFill>
                  <a:srgbClr val="0070C0"/>
                </a:solidFill>
              </a:rPr>
              <a:t>The level of perceived exertion is often measured with a 15 category scale that was developed by the Swedish psychologist Gunnar Borg. The Borg scale is shown below: </a:t>
            </a:r>
          </a:p>
          <a:p>
            <a:pPr>
              <a:buFont typeface="Wingdings" pitchFamily="2" charset="2"/>
              <a:buChar char="Ø"/>
            </a:pPr>
            <a:r>
              <a:rPr lang="en-US" sz="2900" dirty="0">
                <a:solidFill>
                  <a:srgbClr val="0070C0"/>
                </a:solidFill>
              </a:rPr>
              <a:t>6 No exertion at all </a:t>
            </a:r>
          </a:p>
          <a:p>
            <a:pPr>
              <a:buFont typeface="Wingdings" pitchFamily="2" charset="2"/>
              <a:buChar char="Ø"/>
            </a:pPr>
            <a:r>
              <a:rPr lang="en-US" sz="2900" dirty="0">
                <a:solidFill>
                  <a:srgbClr val="0070C0"/>
                </a:solidFill>
              </a:rPr>
              <a:t>7 Extremely light </a:t>
            </a:r>
          </a:p>
          <a:p>
            <a:pPr>
              <a:buFont typeface="Wingdings" pitchFamily="2" charset="2"/>
              <a:buChar char="Ø"/>
            </a:pPr>
            <a:r>
              <a:rPr lang="en-US" sz="2900" dirty="0">
                <a:solidFill>
                  <a:srgbClr val="0070C0"/>
                </a:solidFill>
              </a:rPr>
              <a:t>8 </a:t>
            </a:r>
          </a:p>
          <a:p>
            <a:pPr>
              <a:buFont typeface="Wingdings" pitchFamily="2" charset="2"/>
              <a:buChar char="Ø"/>
            </a:pPr>
            <a:r>
              <a:rPr lang="en-US" sz="2900" dirty="0">
                <a:solidFill>
                  <a:srgbClr val="0070C0"/>
                </a:solidFill>
              </a:rPr>
              <a:t>9 Very light </a:t>
            </a:r>
          </a:p>
          <a:p>
            <a:pPr>
              <a:buFont typeface="Wingdings" pitchFamily="2" charset="2"/>
              <a:buChar char="Ø"/>
            </a:pPr>
            <a:r>
              <a:rPr lang="en-US" sz="2900" dirty="0">
                <a:solidFill>
                  <a:srgbClr val="0070C0"/>
                </a:solidFill>
              </a:rPr>
              <a:t>10 </a:t>
            </a:r>
          </a:p>
          <a:p>
            <a:pPr>
              <a:buFont typeface="Wingdings" pitchFamily="2" charset="2"/>
              <a:buChar char="Ø"/>
            </a:pPr>
            <a:r>
              <a:rPr lang="en-US" sz="2900" dirty="0">
                <a:solidFill>
                  <a:srgbClr val="0070C0"/>
                </a:solidFill>
              </a:rPr>
              <a:t>11 Light </a:t>
            </a:r>
          </a:p>
          <a:p>
            <a:pPr>
              <a:buFont typeface="Wingdings" pitchFamily="2" charset="2"/>
              <a:buChar char="Ø"/>
            </a:pPr>
            <a:r>
              <a:rPr lang="en-US" sz="2900" dirty="0">
                <a:solidFill>
                  <a:srgbClr val="0070C0"/>
                </a:solidFill>
              </a:rPr>
              <a:t>12 </a:t>
            </a:r>
          </a:p>
          <a:p>
            <a:pPr>
              <a:buFont typeface="Wingdings" pitchFamily="2" charset="2"/>
              <a:buChar char="Ø"/>
            </a:pPr>
            <a:r>
              <a:rPr lang="en-US" sz="2900" dirty="0">
                <a:solidFill>
                  <a:srgbClr val="0070C0"/>
                </a:solidFill>
              </a:rPr>
              <a:t>13 Somewhat hard </a:t>
            </a:r>
          </a:p>
          <a:p>
            <a:pPr>
              <a:buFont typeface="Wingdings" pitchFamily="2" charset="2"/>
              <a:buChar char="Ø"/>
            </a:pPr>
            <a:r>
              <a:rPr lang="en-US" sz="2900" dirty="0">
                <a:solidFill>
                  <a:srgbClr val="0070C0"/>
                </a:solidFill>
              </a:rPr>
              <a:t>14 </a:t>
            </a:r>
          </a:p>
          <a:p>
            <a:pPr>
              <a:buFont typeface="Wingdings" pitchFamily="2" charset="2"/>
              <a:buChar char="Ø"/>
            </a:pPr>
            <a:r>
              <a:rPr lang="en-US" sz="2900" dirty="0">
                <a:solidFill>
                  <a:srgbClr val="0070C0"/>
                </a:solidFill>
              </a:rPr>
              <a:t>15 Hard (heavy) </a:t>
            </a:r>
          </a:p>
          <a:p>
            <a:pPr>
              <a:buFont typeface="Wingdings" pitchFamily="2" charset="2"/>
              <a:buChar char="Ø"/>
            </a:pPr>
            <a:r>
              <a:rPr lang="en-US" sz="2900" dirty="0">
                <a:solidFill>
                  <a:srgbClr val="0070C0"/>
                </a:solidFill>
              </a:rPr>
              <a:t>16 </a:t>
            </a:r>
          </a:p>
          <a:p>
            <a:pPr>
              <a:buFont typeface="Wingdings" pitchFamily="2" charset="2"/>
              <a:buChar char="Ø"/>
            </a:pPr>
            <a:r>
              <a:rPr lang="en-US" sz="2900" dirty="0">
                <a:solidFill>
                  <a:srgbClr val="0070C0"/>
                </a:solidFill>
              </a:rPr>
              <a:t>19 Extremely hard </a:t>
            </a:r>
          </a:p>
          <a:p>
            <a:pPr>
              <a:buFont typeface="Wingdings" pitchFamily="2" charset="2"/>
              <a:buChar char="Ø"/>
            </a:pPr>
            <a:r>
              <a:rPr lang="en-US" sz="2900" dirty="0">
                <a:solidFill>
                  <a:srgbClr val="0070C0"/>
                </a:solidFill>
              </a:rPr>
              <a:t>20 Maximal Exertion </a:t>
            </a:r>
          </a:p>
          <a:p>
            <a:pPr>
              <a:buNone/>
            </a:pPr>
            <a:endParaRPr lang="en-US" sz="2900" dirty="0">
              <a:solidFill>
                <a:srgbClr val="0070C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INTERPRETATION</a:t>
            </a:r>
            <a:endParaRPr lang="en-US" dirty="0"/>
          </a:p>
        </p:txBody>
      </p:sp>
      <p:sp>
        <p:nvSpPr>
          <p:cNvPr id="3" name="Content Placeholder 2"/>
          <p:cNvSpPr>
            <a:spLocks noGrp="1"/>
          </p:cNvSpPr>
          <p:nvPr>
            <p:ph sz="quarter" idx="1"/>
          </p:nvPr>
        </p:nvSpPr>
        <p:spPr/>
        <p:txBody>
          <a:bodyPr>
            <a:noAutofit/>
          </a:bodyPr>
          <a:lstStyle/>
          <a:p>
            <a:pPr>
              <a:lnSpc>
                <a:spcPct val="150000"/>
              </a:lnSpc>
            </a:pPr>
            <a:r>
              <a:rPr lang="en-US" sz="2800" dirty="0" smtClean="0">
                <a:solidFill>
                  <a:srgbClr val="0070C0"/>
                </a:solidFill>
              </a:rPr>
              <a:t>RPE is directly related to oxygen uptake and heart rate</a:t>
            </a:r>
          </a:p>
          <a:p>
            <a:pPr>
              <a:lnSpc>
                <a:spcPct val="150000"/>
              </a:lnSpc>
            </a:pPr>
            <a:r>
              <a:rPr lang="en-US" sz="2800" dirty="0" smtClean="0">
                <a:solidFill>
                  <a:srgbClr val="0070C0"/>
                </a:solidFill>
              </a:rPr>
              <a:t>So, it can be used to guide the progression of a graded exercise test.</a:t>
            </a:r>
          </a:p>
          <a:p>
            <a:pPr>
              <a:lnSpc>
                <a:spcPct val="150000"/>
              </a:lnSpc>
            </a:pPr>
            <a:r>
              <a:rPr lang="en-US" sz="2800" dirty="0" smtClean="0">
                <a:solidFill>
                  <a:srgbClr val="0070C0"/>
                </a:solidFill>
              </a:rPr>
              <a:t>This is achieved when the patient confirms the upper(maximum exertion) and lower(no exertion) end points of the test.</a:t>
            </a:r>
            <a:endParaRPr lang="en-US" sz="2800" dirty="0">
              <a:solidFill>
                <a:srgbClr val="0070C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a:xfrm>
            <a:off x="457200" y="1524000"/>
            <a:ext cx="8229600" cy="5016691"/>
          </a:xfrm>
        </p:spPr>
        <p:txBody>
          <a:bodyPr>
            <a:normAutofit fontScale="92500"/>
          </a:bodyPr>
          <a:lstStyle/>
          <a:p>
            <a:pPr>
              <a:lnSpc>
                <a:spcPct val="150000"/>
              </a:lnSpc>
            </a:pPr>
            <a:r>
              <a:rPr lang="en-US" sz="2400" dirty="0" smtClean="0">
                <a:solidFill>
                  <a:srgbClr val="0070C0"/>
                </a:solidFill>
              </a:rPr>
              <a:t>Can also be used to measure aerobic power.</a:t>
            </a:r>
          </a:p>
          <a:p>
            <a:pPr>
              <a:lnSpc>
                <a:spcPct val="150000"/>
              </a:lnSpc>
            </a:pPr>
            <a:endParaRPr lang="en-US" sz="2400" dirty="0" smtClean="0">
              <a:solidFill>
                <a:srgbClr val="0070C0"/>
              </a:solidFill>
            </a:endParaRPr>
          </a:p>
          <a:p>
            <a:pPr>
              <a:lnSpc>
                <a:spcPct val="150000"/>
              </a:lnSpc>
            </a:pPr>
            <a:r>
              <a:rPr lang="en-US" sz="2400" dirty="0">
                <a:solidFill>
                  <a:srgbClr val="0070C0"/>
                </a:solidFill>
              </a:rPr>
              <a:t>Ratings of perceived exertion can also be used to prescribe and monitor exercise intensity during a workout. </a:t>
            </a:r>
            <a:endParaRPr lang="en-US" sz="2400" dirty="0" smtClean="0">
              <a:solidFill>
                <a:srgbClr val="0070C0"/>
              </a:solidFill>
            </a:endParaRPr>
          </a:p>
          <a:p>
            <a:pPr>
              <a:lnSpc>
                <a:spcPct val="150000"/>
              </a:lnSpc>
            </a:pPr>
            <a:endParaRPr lang="en-US" sz="2400" dirty="0">
              <a:solidFill>
                <a:srgbClr val="0070C0"/>
              </a:solidFill>
            </a:endParaRPr>
          </a:p>
          <a:p>
            <a:pPr>
              <a:lnSpc>
                <a:spcPct val="150000"/>
              </a:lnSpc>
            </a:pPr>
            <a:r>
              <a:rPr lang="en-US" sz="2400" dirty="0">
                <a:solidFill>
                  <a:srgbClr val="0070C0"/>
                </a:solidFill>
              </a:rPr>
              <a:t>A common approach is to periodically ask a person to rate his or her perceived exertion for a given exercise intensity during a stress test and then match it to an appropriate exercise intensity prescription.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a:xfrm>
            <a:off x="457200" y="1143000"/>
            <a:ext cx="7467600" cy="5330952"/>
          </a:xfrm>
        </p:spPr>
        <p:txBody>
          <a:bodyPr>
            <a:normAutofit/>
          </a:bodyPr>
          <a:lstStyle/>
          <a:p>
            <a:endParaRPr lang="en-US" dirty="0"/>
          </a:p>
          <a:p>
            <a:pPr>
              <a:lnSpc>
                <a:spcPct val="150000"/>
              </a:lnSpc>
            </a:pPr>
            <a:r>
              <a:rPr lang="en-US" sz="2600" dirty="0">
                <a:solidFill>
                  <a:srgbClr val="0070C0"/>
                </a:solidFill>
              </a:rPr>
              <a:t>It is important to note that using the RPE can be especially important in two situations. If heart-rate measurement is difficult for some reason, or if the individual is on medication that alters normal heart rate response to physical stress, RPE can be an excellent tool to regulate and monitor intensity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Modified </a:t>
            </a:r>
            <a:r>
              <a:rPr lang="en-US" dirty="0"/>
              <a:t>B</a:t>
            </a:r>
            <a:r>
              <a:rPr lang="en-US" dirty="0" smtClean="0"/>
              <a:t>org scale</a:t>
            </a:r>
            <a:endParaRPr lang="en-US" dirty="0"/>
          </a:p>
        </p:txBody>
      </p:sp>
      <p:sp>
        <p:nvSpPr>
          <p:cNvPr id="3" name="Content Placeholder 2"/>
          <p:cNvSpPr>
            <a:spLocks noGrp="1"/>
          </p:cNvSpPr>
          <p:nvPr>
            <p:ph sz="quarter" idx="1"/>
          </p:nvPr>
        </p:nvSpPr>
        <p:spPr>
          <a:xfrm>
            <a:off x="457200" y="1219200"/>
            <a:ext cx="8229600" cy="4788091"/>
          </a:xfrm>
        </p:spPr>
        <p:txBody>
          <a:bodyPr>
            <a:normAutofit fontScale="62500" lnSpcReduction="20000"/>
          </a:bodyPr>
          <a:lstStyle/>
          <a:p>
            <a:pPr>
              <a:lnSpc>
                <a:spcPct val="170000"/>
              </a:lnSpc>
            </a:pPr>
            <a:endParaRPr lang="en-US" dirty="0"/>
          </a:p>
          <a:p>
            <a:pPr>
              <a:lnSpc>
                <a:spcPct val="170000"/>
              </a:lnSpc>
              <a:buNone/>
            </a:pPr>
            <a:r>
              <a:rPr lang="en-US" sz="3800" dirty="0"/>
              <a:t> </a:t>
            </a:r>
            <a:r>
              <a:rPr lang="en-US" sz="3800" b="1" dirty="0">
                <a:solidFill>
                  <a:srgbClr val="0070C0"/>
                </a:solidFill>
              </a:rPr>
              <a:t>Modified Borg </a:t>
            </a:r>
            <a:r>
              <a:rPr lang="en-US" sz="3800" b="1" dirty="0" err="1">
                <a:solidFill>
                  <a:srgbClr val="0070C0"/>
                </a:solidFill>
              </a:rPr>
              <a:t>Dyspnea</a:t>
            </a:r>
            <a:r>
              <a:rPr lang="en-US" sz="3800" b="1" dirty="0">
                <a:solidFill>
                  <a:srgbClr val="0070C0"/>
                </a:solidFill>
              </a:rPr>
              <a:t> Scale </a:t>
            </a:r>
          </a:p>
          <a:p>
            <a:pPr>
              <a:lnSpc>
                <a:spcPct val="170000"/>
              </a:lnSpc>
              <a:buNone/>
            </a:pPr>
            <a:r>
              <a:rPr lang="en-US" sz="3800" dirty="0">
                <a:solidFill>
                  <a:srgbClr val="0070C0"/>
                </a:solidFill>
              </a:rPr>
              <a:t>*Instructions for Borg </a:t>
            </a:r>
            <a:r>
              <a:rPr lang="en-US" sz="3800" dirty="0" err="1">
                <a:solidFill>
                  <a:srgbClr val="0070C0"/>
                </a:solidFill>
              </a:rPr>
              <a:t>Dyspnea</a:t>
            </a:r>
            <a:r>
              <a:rPr lang="en-US" sz="3800" dirty="0">
                <a:solidFill>
                  <a:srgbClr val="0070C0"/>
                </a:solidFill>
              </a:rPr>
              <a:t> Scale </a:t>
            </a:r>
          </a:p>
          <a:p>
            <a:pPr>
              <a:lnSpc>
                <a:spcPct val="170000"/>
              </a:lnSpc>
              <a:buFont typeface="Wingdings" pitchFamily="2" charset="2"/>
              <a:buChar char="Ø"/>
            </a:pPr>
            <a:r>
              <a:rPr lang="en-US" sz="3800" dirty="0">
                <a:solidFill>
                  <a:srgbClr val="0070C0"/>
                </a:solidFill>
              </a:rPr>
              <a:t>Use this scale to rate the difficulty of </a:t>
            </a:r>
            <a:r>
              <a:rPr lang="en-US" sz="3800" dirty="0" smtClean="0">
                <a:solidFill>
                  <a:srgbClr val="0070C0"/>
                </a:solidFill>
              </a:rPr>
              <a:t> </a:t>
            </a:r>
            <a:r>
              <a:rPr lang="en-US" sz="3800" dirty="0">
                <a:solidFill>
                  <a:srgbClr val="0070C0"/>
                </a:solidFill>
              </a:rPr>
              <a:t>breathing. </a:t>
            </a:r>
          </a:p>
          <a:p>
            <a:pPr>
              <a:lnSpc>
                <a:spcPct val="170000"/>
              </a:lnSpc>
              <a:buFont typeface="Wingdings" pitchFamily="2" charset="2"/>
              <a:buChar char="Ø"/>
            </a:pPr>
            <a:r>
              <a:rPr lang="en-US" sz="3800" dirty="0">
                <a:solidFill>
                  <a:srgbClr val="0070C0"/>
                </a:solidFill>
              </a:rPr>
              <a:t>It starts at number 0 where </a:t>
            </a:r>
            <a:r>
              <a:rPr lang="en-US" sz="3800" dirty="0" smtClean="0">
                <a:solidFill>
                  <a:srgbClr val="0070C0"/>
                </a:solidFill>
              </a:rPr>
              <a:t> </a:t>
            </a:r>
            <a:r>
              <a:rPr lang="en-US" sz="3800" dirty="0">
                <a:solidFill>
                  <a:srgbClr val="0070C0"/>
                </a:solidFill>
              </a:rPr>
              <a:t>breathing is causing </a:t>
            </a:r>
            <a:r>
              <a:rPr lang="en-US" sz="3800" dirty="0" smtClean="0">
                <a:solidFill>
                  <a:srgbClr val="0070C0"/>
                </a:solidFill>
              </a:rPr>
              <a:t> no difficulty </a:t>
            </a:r>
            <a:r>
              <a:rPr lang="en-US" sz="3800" dirty="0">
                <a:solidFill>
                  <a:srgbClr val="0070C0"/>
                </a:solidFill>
              </a:rPr>
              <a:t>at all and progresses through to number 10 </a:t>
            </a:r>
            <a:r>
              <a:rPr lang="en-US" sz="3800" dirty="0" smtClean="0">
                <a:solidFill>
                  <a:srgbClr val="0070C0"/>
                </a:solidFill>
              </a:rPr>
              <a:t>where  </a:t>
            </a:r>
            <a:r>
              <a:rPr lang="en-US" sz="3800" dirty="0">
                <a:solidFill>
                  <a:srgbClr val="0070C0"/>
                </a:solidFill>
              </a:rPr>
              <a:t>breathing difficulty is maximal. </a:t>
            </a:r>
          </a:p>
          <a:p>
            <a:pPr>
              <a:lnSpc>
                <a:spcPct val="170000"/>
              </a:lnSpc>
              <a:buFont typeface="Wingdings" pitchFamily="2" charset="2"/>
              <a:buChar char="Ø"/>
            </a:pPr>
            <a:r>
              <a:rPr lang="en-US" sz="3800" dirty="0">
                <a:solidFill>
                  <a:srgbClr val="0070C0"/>
                </a:solidFill>
              </a:rPr>
              <a:t>How much difficulty is </a:t>
            </a:r>
            <a:r>
              <a:rPr lang="en-US" sz="3800" dirty="0" smtClean="0">
                <a:solidFill>
                  <a:srgbClr val="0070C0"/>
                </a:solidFill>
              </a:rPr>
              <a:t> </a:t>
            </a:r>
            <a:r>
              <a:rPr lang="en-US" sz="3800" dirty="0">
                <a:solidFill>
                  <a:srgbClr val="0070C0"/>
                </a:solidFill>
              </a:rPr>
              <a:t>breathing causing </a:t>
            </a:r>
            <a:r>
              <a:rPr lang="en-US" sz="3800" dirty="0" smtClean="0">
                <a:solidFill>
                  <a:srgbClr val="0070C0"/>
                </a:solidFill>
              </a:rPr>
              <a:t>right </a:t>
            </a:r>
            <a:r>
              <a:rPr lang="en-US" sz="3800" dirty="0">
                <a:solidFill>
                  <a:srgbClr val="0070C0"/>
                </a:solidFill>
              </a:rPr>
              <a:t>now</a:t>
            </a:r>
            <a:r>
              <a:rPr lang="en-US" sz="3800" dirty="0" smtClean="0">
                <a:solidFill>
                  <a:srgbClr val="0070C0"/>
                </a:solidFill>
              </a:rPr>
              <a:t>?</a:t>
            </a:r>
          </a:p>
          <a:p>
            <a:endParaRPr lang="en-US" sz="3800" dirty="0">
              <a:solidFill>
                <a:srgbClr val="0070C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
          </p:nvPr>
        </p:nvSpPr>
        <p:spPr>
          <a:xfrm>
            <a:off x="457200" y="609600"/>
            <a:ext cx="7467600" cy="5864352"/>
          </a:xfrm>
        </p:spPr>
        <p:txBody>
          <a:bodyPr>
            <a:noAutofit/>
          </a:bodyPr>
          <a:lstStyle/>
          <a:p>
            <a:pPr marL="624078" indent="-514350">
              <a:lnSpc>
                <a:spcPct val="150000"/>
              </a:lnSpc>
              <a:buFont typeface="Arial" pitchFamily="34" charset="0"/>
              <a:buChar char="•"/>
            </a:pPr>
            <a:r>
              <a:rPr lang="en-US" sz="1600" dirty="0" smtClean="0">
                <a:solidFill>
                  <a:srgbClr val="0070C0"/>
                </a:solidFill>
              </a:rPr>
              <a:t> </a:t>
            </a:r>
            <a:r>
              <a:rPr lang="en-US" sz="1600" b="1" dirty="0" smtClean="0">
                <a:solidFill>
                  <a:srgbClr val="0070C0"/>
                </a:solidFill>
              </a:rPr>
              <a:t>0 	  Nothing at all 	</a:t>
            </a:r>
          </a:p>
          <a:p>
            <a:pPr marL="624078" indent="-514350">
              <a:lnSpc>
                <a:spcPct val="150000"/>
              </a:lnSpc>
              <a:buFont typeface="Arial" pitchFamily="34" charset="0"/>
              <a:buChar char="•"/>
            </a:pPr>
            <a:r>
              <a:rPr lang="en-US" sz="1600" b="1" dirty="0" smtClean="0">
                <a:solidFill>
                  <a:srgbClr val="0070C0"/>
                </a:solidFill>
              </a:rPr>
              <a:t>0.5  </a:t>
            </a:r>
            <a:r>
              <a:rPr lang="en-US" sz="1600" b="1" dirty="0" smtClean="0">
                <a:solidFill>
                  <a:srgbClr val="0070C0"/>
                </a:solidFill>
              </a:rPr>
              <a:t>Very, very slight (just noticeable) 	</a:t>
            </a:r>
          </a:p>
          <a:p>
            <a:pPr marL="624078" indent="-514350">
              <a:lnSpc>
                <a:spcPct val="150000"/>
              </a:lnSpc>
              <a:buFont typeface="Arial" pitchFamily="34" charset="0"/>
              <a:buChar char="•"/>
            </a:pPr>
            <a:r>
              <a:rPr lang="en-US" sz="1600" b="1" dirty="0" smtClean="0">
                <a:solidFill>
                  <a:srgbClr val="0070C0"/>
                </a:solidFill>
              </a:rPr>
              <a:t>1	Very slight 	</a:t>
            </a:r>
          </a:p>
          <a:p>
            <a:pPr marL="624078" indent="-514350">
              <a:lnSpc>
                <a:spcPct val="150000"/>
              </a:lnSpc>
              <a:buFont typeface="Arial" pitchFamily="34" charset="0"/>
              <a:buChar char="•"/>
            </a:pPr>
            <a:r>
              <a:rPr lang="en-US" sz="1600" b="1" dirty="0" smtClean="0">
                <a:solidFill>
                  <a:srgbClr val="0070C0"/>
                </a:solidFill>
              </a:rPr>
              <a:t>2 	Slight 	</a:t>
            </a:r>
          </a:p>
          <a:p>
            <a:pPr marL="624078" indent="-514350">
              <a:lnSpc>
                <a:spcPct val="150000"/>
              </a:lnSpc>
              <a:buFont typeface="Arial" pitchFamily="34" charset="0"/>
              <a:buChar char="•"/>
            </a:pPr>
            <a:r>
              <a:rPr lang="en-US" sz="1600" b="1" dirty="0" smtClean="0">
                <a:solidFill>
                  <a:srgbClr val="0070C0"/>
                </a:solidFill>
              </a:rPr>
              <a:t>3 	Moderate 	</a:t>
            </a:r>
          </a:p>
          <a:p>
            <a:pPr marL="624078" indent="-514350">
              <a:lnSpc>
                <a:spcPct val="150000"/>
              </a:lnSpc>
              <a:buFont typeface="Arial" pitchFamily="34" charset="0"/>
              <a:buChar char="•"/>
            </a:pPr>
            <a:r>
              <a:rPr lang="en-US" sz="1600" b="1" dirty="0" smtClean="0">
                <a:solidFill>
                  <a:srgbClr val="0070C0"/>
                </a:solidFill>
              </a:rPr>
              <a:t>4 	Somewhat severe 	</a:t>
            </a:r>
          </a:p>
          <a:p>
            <a:pPr marL="624078" indent="-514350">
              <a:lnSpc>
                <a:spcPct val="150000"/>
              </a:lnSpc>
              <a:buFont typeface="Arial" pitchFamily="34" charset="0"/>
              <a:buChar char="•"/>
            </a:pPr>
            <a:r>
              <a:rPr lang="en-US" sz="1600" b="1" dirty="0" smtClean="0">
                <a:solidFill>
                  <a:srgbClr val="0070C0"/>
                </a:solidFill>
              </a:rPr>
              <a:t>5 	Severe 	</a:t>
            </a:r>
          </a:p>
          <a:p>
            <a:pPr marL="624078" indent="-514350">
              <a:lnSpc>
                <a:spcPct val="150000"/>
              </a:lnSpc>
              <a:buFont typeface="Arial" pitchFamily="34" charset="0"/>
              <a:buChar char="•"/>
            </a:pPr>
            <a:r>
              <a:rPr lang="en-US" sz="1600" b="1" dirty="0" smtClean="0">
                <a:solidFill>
                  <a:srgbClr val="0070C0"/>
                </a:solidFill>
              </a:rPr>
              <a:t>6	</a:t>
            </a:r>
          </a:p>
          <a:p>
            <a:pPr marL="624078" indent="-514350">
              <a:lnSpc>
                <a:spcPct val="150000"/>
              </a:lnSpc>
              <a:buFont typeface="Arial" pitchFamily="34" charset="0"/>
              <a:buChar char="•"/>
            </a:pPr>
            <a:r>
              <a:rPr lang="en-US" sz="1600" b="1" dirty="0" smtClean="0">
                <a:solidFill>
                  <a:srgbClr val="0070C0"/>
                </a:solidFill>
              </a:rPr>
              <a:t>7 </a:t>
            </a:r>
            <a:r>
              <a:rPr lang="en-US" sz="1600" b="1" dirty="0" smtClean="0">
                <a:solidFill>
                  <a:srgbClr val="0070C0"/>
                </a:solidFill>
              </a:rPr>
              <a:t>	Very severe 	</a:t>
            </a:r>
          </a:p>
          <a:p>
            <a:pPr marL="624078" indent="-514350">
              <a:lnSpc>
                <a:spcPct val="150000"/>
              </a:lnSpc>
              <a:buFont typeface="Arial" pitchFamily="34" charset="0"/>
              <a:buChar char="•"/>
            </a:pPr>
            <a:r>
              <a:rPr lang="en-US" sz="1600" b="1" dirty="0" smtClean="0">
                <a:solidFill>
                  <a:srgbClr val="0070C0"/>
                </a:solidFill>
              </a:rPr>
              <a:t>8	</a:t>
            </a:r>
          </a:p>
          <a:p>
            <a:pPr marL="624078" indent="-514350">
              <a:lnSpc>
                <a:spcPct val="150000"/>
              </a:lnSpc>
              <a:buFont typeface="Arial" pitchFamily="34" charset="0"/>
              <a:buChar char="•"/>
            </a:pPr>
            <a:r>
              <a:rPr lang="en-US" sz="1600" b="1" dirty="0" smtClean="0">
                <a:solidFill>
                  <a:srgbClr val="0070C0"/>
                </a:solidFill>
              </a:rPr>
              <a:t>9 	Very, very severe (almost maximal) 	</a:t>
            </a:r>
          </a:p>
          <a:p>
            <a:pPr marL="624078" indent="-514350">
              <a:lnSpc>
                <a:spcPct val="150000"/>
              </a:lnSpc>
              <a:buFont typeface="Arial" pitchFamily="34" charset="0"/>
              <a:buChar char="•"/>
            </a:pPr>
            <a:r>
              <a:rPr lang="en-US" sz="1600" b="1" dirty="0" smtClean="0">
                <a:solidFill>
                  <a:srgbClr val="0070C0"/>
                </a:solidFill>
              </a:rPr>
              <a:t>10 	Maximal 	</a:t>
            </a:r>
          </a:p>
          <a:p>
            <a:pPr marL="624078" indent="-514350">
              <a:lnSpc>
                <a:spcPct val="150000"/>
              </a:lnSpc>
              <a:buFont typeface="Arial" pitchFamily="34" charset="0"/>
              <a:buChar char="•"/>
            </a:pPr>
            <a:endParaRPr lang="en-US" sz="1600" dirty="0">
              <a:solidFill>
                <a:srgbClr val="0070C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04800"/>
            <a:ext cx="8229600" cy="1143000"/>
          </a:xfrm>
        </p:spPr>
        <p:txBody>
          <a:bodyPr>
            <a:normAutofit/>
          </a:bodyPr>
          <a:lstStyle/>
          <a:p>
            <a:r>
              <a:rPr lang="en-US" sz="4800" dirty="0" smtClean="0">
                <a:solidFill>
                  <a:srgbClr val="00B0F0"/>
                </a:solidFill>
                <a:latin typeface="Comic Sans MS" pitchFamily="66" charset="0"/>
              </a:rPr>
              <a:t>THANK YOU</a:t>
            </a:r>
            <a:endParaRPr lang="en-US" sz="4800" dirty="0">
              <a:solidFill>
                <a:srgbClr val="00B0F0"/>
              </a:solidFill>
              <a:latin typeface="Comic Sans MS" pitchFamily="66" charset="0"/>
            </a:endParaRPr>
          </a:p>
        </p:txBody>
      </p:sp>
      <p:pic>
        <p:nvPicPr>
          <p:cNvPr id="4" name="Content Placeholder 3" descr="101.JPG"/>
          <p:cNvPicPr>
            <a:picLocks noGrp="1" noChangeAspect="1"/>
          </p:cNvPicPr>
          <p:nvPr>
            <p:ph sz="quarter" idx="1"/>
          </p:nvPr>
        </p:nvPicPr>
        <p:blipFill>
          <a:blip r:embed="rId2"/>
          <a:stretch>
            <a:fillRect/>
          </a:stretch>
        </p:blipFill>
        <p:spPr>
          <a:xfrm>
            <a:off x="0" y="0"/>
            <a:ext cx="9144000" cy="6858000"/>
          </a:xfrm>
        </p:spPr>
      </p:pic>
      <p:sp>
        <p:nvSpPr>
          <p:cNvPr id="5" name="TextBox 4"/>
          <p:cNvSpPr txBox="1"/>
          <p:nvPr/>
        </p:nvSpPr>
        <p:spPr>
          <a:xfrm rot="19995403">
            <a:off x="228600" y="533400"/>
            <a:ext cx="3352800" cy="2123658"/>
          </a:xfrm>
          <a:prstGeom prst="rect">
            <a:avLst/>
          </a:prstGeom>
          <a:noFill/>
        </p:spPr>
        <p:txBody>
          <a:bodyPr wrap="square" rtlCol="0">
            <a:spAutoFit/>
          </a:bodyPr>
          <a:lstStyle/>
          <a:p>
            <a:pPr algn="ctr"/>
            <a:r>
              <a:rPr lang="en-US" sz="6600" b="1" dirty="0" smtClean="0">
                <a:solidFill>
                  <a:srgbClr val="00B0F0"/>
                </a:solidFill>
                <a:latin typeface="Comic Sans MS" pitchFamily="66" charset="0"/>
              </a:rPr>
              <a:t>THANK YOU</a:t>
            </a:r>
            <a:endParaRPr lang="en-US" sz="6600" b="1" dirty="0">
              <a:solidFill>
                <a:srgbClr val="00B0F0"/>
              </a:solidFill>
              <a:latin typeface="Comic Sans MS" pitchFamily="66"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197</TotalTime>
  <Words>464</Words>
  <Application>Microsoft Office PowerPoint</Application>
  <PresentationFormat>On-screen Show (4:3)</PresentationFormat>
  <Paragraphs>67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Oriel</vt:lpstr>
      <vt:lpstr>Borg scale</vt:lpstr>
      <vt:lpstr>INTRODUCTION</vt:lpstr>
      <vt:lpstr>What does RPE measure ?</vt:lpstr>
      <vt:lpstr>What is perceived exertion?</vt:lpstr>
      <vt:lpstr>PowerPoint Presentation</vt:lpstr>
      <vt:lpstr>BORG SCALE</vt:lpstr>
      <vt:lpstr>INTERPRETATION</vt:lpstr>
      <vt:lpstr>PowerPoint Presentation</vt:lpstr>
      <vt:lpstr>PowerPoint Presentation</vt:lpstr>
      <vt:lpstr>Modified Borg scale</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Borg scale</dc:title>
  <dc:creator>ICON COMPUTER</dc:creator>
  <cp:lastModifiedBy>ICON COMPUTER</cp:lastModifiedBy>
  <cp:revision>26</cp:revision>
  <dcterms:created xsi:type="dcterms:W3CDTF">2014-09-02T04:35:57Z</dcterms:created>
  <dcterms:modified xsi:type="dcterms:W3CDTF">2017-07-07T04:45:00Z</dcterms:modified>
</cp:coreProperties>
</file>